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2"/>
  </p:notesMasterIdLst>
  <p:sldIdLst>
    <p:sldId id="454" r:id="rId2"/>
    <p:sldId id="456" r:id="rId3"/>
    <p:sldId id="457" r:id="rId4"/>
    <p:sldId id="458" r:id="rId5"/>
    <p:sldId id="486" r:id="rId6"/>
    <p:sldId id="507" r:id="rId7"/>
    <p:sldId id="511" r:id="rId8"/>
    <p:sldId id="512" r:id="rId9"/>
    <p:sldId id="513" r:id="rId10"/>
    <p:sldId id="514" r:id="rId11"/>
    <p:sldId id="501" r:id="rId12"/>
    <p:sldId id="502" r:id="rId13"/>
    <p:sldId id="508" r:id="rId14"/>
    <p:sldId id="461" r:id="rId15"/>
    <p:sldId id="462" r:id="rId16"/>
    <p:sldId id="463" r:id="rId17"/>
    <p:sldId id="464" r:id="rId18"/>
    <p:sldId id="493" r:id="rId19"/>
    <p:sldId id="494" r:id="rId20"/>
    <p:sldId id="495" r:id="rId21"/>
    <p:sldId id="496" r:id="rId22"/>
    <p:sldId id="497" r:id="rId23"/>
    <p:sldId id="498" r:id="rId24"/>
    <p:sldId id="465" r:id="rId25"/>
    <p:sldId id="499"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90" r:id="rId39"/>
    <p:sldId id="491" r:id="rId40"/>
    <p:sldId id="492" r:id="rId41"/>
    <p:sldId id="509" r:id="rId42"/>
    <p:sldId id="503" r:id="rId43"/>
    <p:sldId id="504" r:id="rId44"/>
    <p:sldId id="505" r:id="rId45"/>
    <p:sldId id="478" r:id="rId46"/>
    <p:sldId id="510" r:id="rId47"/>
    <p:sldId id="482" r:id="rId48"/>
    <p:sldId id="483" r:id="rId49"/>
    <p:sldId id="488" r:id="rId50"/>
    <p:sldId id="484"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FF"/>
    <a:srgbClr val="FF9300"/>
    <a:srgbClr val="B70051"/>
    <a:srgbClr val="FFFFFF"/>
    <a:srgbClr val="C3D69C"/>
    <a:srgbClr val="A50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91415"/>
  </p:normalViewPr>
  <p:slideViewPr>
    <p:cSldViewPr snapToGrid="0" snapToObjects="1">
      <p:cViewPr varScale="1">
        <p:scale>
          <a:sx n="79" d="100"/>
          <a:sy n="79" d="100"/>
        </p:scale>
        <p:origin x="200" y="8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EA5DA-F518-7149-9598-EC7DB20DD91E}" type="datetimeFigureOut">
              <a:rPr lang="en-US" smtClean="0"/>
              <a:t>4/23/18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EFAB0-C925-094D-A5C3-D4CF669299A7}" type="slidenum">
              <a:rPr lang="en-US" smtClean="0"/>
              <a:t>‹#›</a:t>
            </a:fld>
            <a:endParaRPr lang="en-US"/>
          </a:p>
        </p:txBody>
      </p:sp>
    </p:spTree>
    <p:extLst>
      <p:ext uri="{BB962C8B-B14F-4D97-AF65-F5344CB8AC3E}">
        <p14:creationId xmlns:p14="http://schemas.microsoft.com/office/powerpoint/2010/main" val="1829454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15328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287291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364891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14</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53553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16</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33747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42</a:t>
            </a:fld>
            <a:endParaRPr lang="en-US"/>
          </a:p>
        </p:txBody>
      </p:sp>
    </p:spTree>
    <p:extLst>
      <p:ext uri="{BB962C8B-B14F-4D97-AF65-F5344CB8AC3E}">
        <p14:creationId xmlns:p14="http://schemas.microsoft.com/office/powerpoint/2010/main" val="210554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43</a:t>
            </a:fld>
            <a:endParaRPr lang="en-US"/>
          </a:p>
        </p:txBody>
      </p:sp>
    </p:spTree>
    <p:extLst>
      <p:ext uri="{BB962C8B-B14F-4D97-AF65-F5344CB8AC3E}">
        <p14:creationId xmlns:p14="http://schemas.microsoft.com/office/powerpoint/2010/main" val="2412601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0814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379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EE44E9-D9AA-7144-8DE8-CB8A8603C695}"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30747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82609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353778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373505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331352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73266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1230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E44E9-D9AA-7144-8DE8-CB8A8603C695}"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2201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EE44E9-D9AA-7144-8DE8-CB8A8603C695}"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1140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EE44E9-D9AA-7144-8DE8-CB8A8603C695}"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73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EE44E9-D9AA-7144-8DE8-CB8A8603C695}"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8038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E44E9-D9AA-7144-8DE8-CB8A8603C695}"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89812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6892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436653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E44E9-D9AA-7144-8DE8-CB8A8603C695}" type="datetimeFigureOut">
              <a:rPr lang="en-US" smtClean="0"/>
              <a:t>4/23/18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AE571-3BFA-4349-8001-CAC41C85A258}" type="slidenum">
              <a:rPr lang="en-US" smtClean="0"/>
              <a:t>‹#›</a:t>
            </a:fld>
            <a:endParaRPr lang="en-US"/>
          </a:p>
        </p:txBody>
      </p:sp>
      <p:pic>
        <p:nvPicPr>
          <p:cNvPr id="7" name="Picture 4" descr="C:\Users\Chris\University\Teaching\cs221\WWW\slides\img\stanfor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04775" y="5920797"/>
            <a:ext cx="908052" cy="9060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2862974" y="6488668"/>
            <a:ext cx="3418052" cy="369332"/>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0980284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6.wdp"/><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1.wdp"/><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3.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4.wdp"/><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30647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
        <p:nvSpPr>
          <p:cNvPr id="2" name="Freeform 1">
            <a:extLst>
              <a:ext uri="{FF2B5EF4-FFF2-40B4-BE49-F238E27FC236}">
                <a16:creationId xmlns:a16="http://schemas.microsoft.com/office/drawing/2014/main" id="{74109595-AA1B-2043-8E2E-4225C1FEAD98}"/>
              </a:ext>
            </a:extLst>
          </p:cNvPr>
          <p:cNvSpPr/>
          <p:nvPr/>
        </p:nvSpPr>
        <p:spPr>
          <a:xfrm>
            <a:off x="1660687" y="4831731"/>
            <a:ext cx="1278456" cy="915926"/>
          </a:xfrm>
          <a:custGeom>
            <a:avLst/>
            <a:gdLst>
              <a:gd name="connsiteX0" fmla="*/ 821256 w 1278456"/>
              <a:gd name="connsiteY0" fmla="*/ 99498 h 915926"/>
              <a:gd name="connsiteX1" fmla="*/ 690627 w 1278456"/>
              <a:gd name="connsiteY1" fmla="*/ 83169 h 915926"/>
              <a:gd name="connsiteX2" fmla="*/ 592656 w 1278456"/>
              <a:gd name="connsiteY2" fmla="*/ 50512 h 915926"/>
              <a:gd name="connsiteX3" fmla="*/ 331399 w 1278456"/>
              <a:gd name="connsiteY3" fmla="*/ 17855 h 915926"/>
              <a:gd name="connsiteX4" fmla="*/ 37484 w 1278456"/>
              <a:gd name="connsiteY4" fmla="*/ 66840 h 915926"/>
              <a:gd name="connsiteX5" fmla="*/ 21156 w 1278456"/>
              <a:gd name="connsiteY5" fmla="*/ 115826 h 915926"/>
              <a:gd name="connsiteX6" fmla="*/ 21156 w 1278456"/>
              <a:gd name="connsiteY6" fmla="*/ 573026 h 915926"/>
              <a:gd name="connsiteX7" fmla="*/ 102799 w 1278456"/>
              <a:gd name="connsiteY7" fmla="*/ 719983 h 915926"/>
              <a:gd name="connsiteX8" fmla="*/ 184442 w 1278456"/>
              <a:gd name="connsiteY8" fmla="*/ 801626 h 915926"/>
              <a:gd name="connsiteX9" fmla="*/ 233427 w 1278456"/>
              <a:gd name="connsiteY9" fmla="*/ 850612 h 915926"/>
              <a:gd name="connsiteX10" fmla="*/ 282413 w 1278456"/>
              <a:gd name="connsiteY10" fmla="*/ 866940 h 915926"/>
              <a:gd name="connsiteX11" fmla="*/ 429370 w 1278456"/>
              <a:gd name="connsiteY11" fmla="*/ 915926 h 915926"/>
              <a:gd name="connsiteX12" fmla="*/ 902899 w 1278456"/>
              <a:gd name="connsiteY12" fmla="*/ 899598 h 915926"/>
              <a:gd name="connsiteX13" fmla="*/ 968213 w 1278456"/>
              <a:gd name="connsiteY13" fmla="*/ 866940 h 915926"/>
              <a:gd name="connsiteX14" fmla="*/ 1066184 w 1278456"/>
              <a:gd name="connsiteY14" fmla="*/ 801626 h 915926"/>
              <a:gd name="connsiteX15" fmla="*/ 1098842 w 1278456"/>
              <a:gd name="connsiteY15" fmla="*/ 752640 h 915926"/>
              <a:gd name="connsiteX16" fmla="*/ 1147827 w 1278456"/>
              <a:gd name="connsiteY16" fmla="*/ 703655 h 915926"/>
              <a:gd name="connsiteX17" fmla="*/ 1196813 w 1278456"/>
              <a:gd name="connsiteY17" fmla="*/ 589355 h 915926"/>
              <a:gd name="connsiteX18" fmla="*/ 1229470 w 1278456"/>
              <a:gd name="connsiteY18" fmla="*/ 540369 h 915926"/>
              <a:gd name="connsiteX19" fmla="*/ 1262127 w 1278456"/>
              <a:gd name="connsiteY19" fmla="*/ 426069 h 915926"/>
              <a:gd name="connsiteX20" fmla="*/ 1278456 w 1278456"/>
              <a:gd name="connsiteY20" fmla="*/ 360755 h 915926"/>
              <a:gd name="connsiteX21" fmla="*/ 1262127 w 1278456"/>
              <a:gd name="connsiteY21" fmla="*/ 213798 h 915926"/>
              <a:gd name="connsiteX22" fmla="*/ 1229470 w 1278456"/>
              <a:gd name="connsiteY22" fmla="*/ 181140 h 915926"/>
              <a:gd name="connsiteX23" fmla="*/ 1115170 w 1278456"/>
              <a:gd name="connsiteY23" fmla="*/ 115826 h 915926"/>
              <a:gd name="connsiteX24" fmla="*/ 1066184 w 1278456"/>
              <a:gd name="connsiteY24" fmla="*/ 83169 h 915926"/>
              <a:gd name="connsiteX25" fmla="*/ 968213 w 1278456"/>
              <a:gd name="connsiteY25" fmla="*/ 50512 h 915926"/>
              <a:gd name="connsiteX26" fmla="*/ 919227 w 1278456"/>
              <a:gd name="connsiteY26" fmla="*/ 34183 h 915926"/>
              <a:gd name="connsiteX27" fmla="*/ 870242 w 1278456"/>
              <a:gd name="connsiteY27" fmla="*/ 17855 h 915926"/>
              <a:gd name="connsiteX28" fmla="*/ 462027 w 1278456"/>
              <a:gd name="connsiteY28" fmla="*/ 83169 h 915926"/>
              <a:gd name="connsiteX29" fmla="*/ 429370 w 1278456"/>
              <a:gd name="connsiteY29" fmla="*/ 115826 h 9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8456" h="915926">
                <a:moveTo>
                  <a:pt x="821256" y="99498"/>
                </a:moveTo>
                <a:cubicBezTo>
                  <a:pt x="777713" y="94055"/>
                  <a:pt x="733535" y="92364"/>
                  <a:pt x="690627" y="83169"/>
                </a:cubicBezTo>
                <a:cubicBezTo>
                  <a:pt x="656968" y="75956"/>
                  <a:pt x="626611" y="56171"/>
                  <a:pt x="592656" y="50512"/>
                </a:cubicBezTo>
                <a:cubicBezTo>
                  <a:pt x="440728" y="25190"/>
                  <a:pt x="527628" y="37477"/>
                  <a:pt x="331399" y="17855"/>
                </a:cubicBezTo>
                <a:cubicBezTo>
                  <a:pt x="277042" y="21252"/>
                  <a:pt x="92627" y="-25064"/>
                  <a:pt x="37484" y="66840"/>
                </a:cubicBezTo>
                <a:cubicBezTo>
                  <a:pt x="28629" y="81599"/>
                  <a:pt x="26599" y="99497"/>
                  <a:pt x="21156" y="115826"/>
                </a:cubicBezTo>
                <a:cubicBezTo>
                  <a:pt x="-8463" y="323155"/>
                  <a:pt x="-5605" y="251891"/>
                  <a:pt x="21156" y="573026"/>
                </a:cubicBezTo>
                <a:cubicBezTo>
                  <a:pt x="25262" y="622298"/>
                  <a:pt x="84109" y="691948"/>
                  <a:pt x="102799" y="719983"/>
                </a:cubicBezTo>
                <a:cubicBezTo>
                  <a:pt x="162674" y="809794"/>
                  <a:pt x="102795" y="733587"/>
                  <a:pt x="184442" y="801626"/>
                </a:cubicBezTo>
                <a:cubicBezTo>
                  <a:pt x="202182" y="816409"/>
                  <a:pt x="214213" y="837803"/>
                  <a:pt x="233427" y="850612"/>
                </a:cubicBezTo>
                <a:cubicBezTo>
                  <a:pt x="247748" y="860159"/>
                  <a:pt x="266593" y="860160"/>
                  <a:pt x="282413" y="866940"/>
                </a:cubicBezTo>
                <a:cubicBezTo>
                  <a:pt x="400722" y="917644"/>
                  <a:pt x="291738" y="888401"/>
                  <a:pt x="429370" y="915926"/>
                </a:cubicBezTo>
                <a:cubicBezTo>
                  <a:pt x="587213" y="910483"/>
                  <a:pt x="745611" y="913897"/>
                  <a:pt x="902899" y="899598"/>
                </a:cubicBezTo>
                <a:cubicBezTo>
                  <a:pt x="927140" y="897394"/>
                  <a:pt x="947341" y="879464"/>
                  <a:pt x="968213" y="866940"/>
                </a:cubicBezTo>
                <a:cubicBezTo>
                  <a:pt x="1001869" y="846746"/>
                  <a:pt x="1066184" y="801626"/>
                  <a:pt x="1066184" y="801626"/>
                </a:cubicBezTo>
                <a:cubicBezTo>
                  <a:pt x="1077070" y="785297"/>
                  <a:pt x="1086279" y="767716"/>
                  <a:pt x="1098842" y="752640"/>
                </a:cubicBezTo>
                <a:cubicBezTo>
                  <a:pt x="1113625" y="734900"/>
                  <a:pt x="1134405" y="722446"/>
                  <a:pt x="1147827" y="703655"/>
                </a:cubicBezTo>
                <a:cubicBezTo>
                  <a:pt x="1204454" y="624377"/>
                  <a:pt x="1161280" y="660420"/>
                  <a:pt x="1196813" y="589355"/>
                </a:cubicBezTo>
                <a:cubicBezTo>
                  <a:pt x="1205589" y="571802"/>
                  <a:pt x="1218584" y="556698"/>
                  <a:pt x="1229470" y="540369"/>
                </a:cubicBezTo>
                <a:cubicBezTo>
                  <a:pt x="1280517" y="336187"/>
                  <a:pt x="1215277" y="590045"/>
                  <a:pt x="1262127" y="426069"/>
                </a:cubicBezTo>
                <a:cubicBezTo>
                  <a:pt x="1268292" y="404491"/>
                  <a:pt x="1273013" y="382526"/>
                  <a:pt x="1278456" y="360755"/>
                </a:cubicBezTo>
                <a:cubicBezTo>
                  <a:pt x="1273013" y="311769"/>
                  <a:pt x="1275095" y="261348"/>
                  <a:pt x="1262127" y="213798"/>
                </a:cubicBezTo>
                <a:cubicBezTo>
                  <a:pt x="1258076" y="198946"/>
                  <a:pt x="1241491" y="190757"/>
                  <a:pt x="1229470" y="181140"/>
                </a:cubicBezTo>
                <a:cubicBezTo>
                  <a:pt x="1179747" y="141361"/>
                  <a:pt x="1173831" y="149346"/>
                  <a:pt x="1115170" y="115826"/>
                </a:cubicBezTo>
                <a:cubicBezTo>
                  <a:pt x="1098131" y="106090"/>
                  <a:pt x="1084117" y="91139"/>
                  <a:pt x="1066184" y="83169"/>
                </a:cubicBezTo>
                <a:cubicBezTo>
                  <a:pt x="1034727" y="69188"/>
                  <a:pt x="1000870" y="61398"/>
                  <a:pt x="968213" y="50512"/>
                </a:cubicBezTo>
                <a:lnTo>
                  <a:pt x="919227" y="34183"/>
                </a:lnTo>
                <a:lnTo>
                  <a:pt x="870242" y="17855"/>
                </a:lnTo>
                <a:cubicBezTo>
                  <a:pt x="339910" y="40912"/>
                  <a:pt x="585359" y="-70997"/>
                  <a:pt x="462027" y="83169"/>
                </a:cubicBezTo>
                <a:cubicBezTo>
                  <a:pt x="452410" y="95190"/>
                  <a:pt x="440256" y="104940"/>
                  <a:pt x="429370" y="115826"/>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2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7" name="Rectangle 3"/>
          <p:cNvSpPr>
            <a:spLocks noGrp="1" noChangeArrowheads="1"/>
          </p:cNvSpPr>
          <p:nvPr>
            <p:ph type="body" idx="1"/>
          </p:nvPr>
        </p:nvSpPr>
        <p:spPr/>
        <p:txBody>
          <a:bodyPr>
            <a:normAutofit fontScale="92500" lnSpcReduction="10000"/>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
        <p:nvSpPr>
          <p:cNvPr id="3" name="Title 2">
            <a:extLst>
              <a:ext uri="{FF2B5EF4-FFF2-40B4-BE49-F238E27FC236}">
                <a16:creationId xmlns:a16="http://schemas.microsoft.com/office/drawing/2014/main" id="{03384B5E-5CCB-464C-A1FE-1C5B78973E59}"/>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913E1B04-58DF-7A4D-A9F2-249F292662A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Events</a:t>
            </a:r>
          </a:p>
        </p:txBody>
      </p:sp>
    </p:spTree>
    <p:extLst>
      <p:ext uri="{BB962C8B-B14F-4D97-AF65-F5344CB8AC3E}">
        <p14:creationId xmlns:p14="http://schemas.microsoft.com/office/powerpoint/2010/main" val="3113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7" name="Rectangle 3"/>
          <p:cNvSpPr>
            <a:spLocks noGrp="1" noChangeArrowheads="1"/>
          </p:cNvSpPr>
          <p:nvPr>
            <p:ph type="body" idx="1"/>
          </p:nvPr>
        </p:nvSpPr>
        <p:spPr/>
        <p:txBody>
          <a:bodyPr>
            <a:normAutofit fontScale="92500" lnSpcReduction="10000"/>
          </a:bodyPr>
          <a:lstStyle/>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1. add mouse listeners</a:t>
            </a:r>
            <a:endParaRPr lang="en-US" altLang="x-none" sz="2800" dirty="0">
              <a:latin typeface="Consolas" charset="0"/>
            </a:endParaRPr>
          </a:p>
          <a:p>
            <a:pPr>
              <a:lnSpc>
                <a:spcPct val="80000"/>
              </a:lnSpc>
              <a:buFontTx/>
              <a:buNone/>
            </a:pPr>
            <a:r>
              <a:rPr lang="en-US" altLang="x-none" sz="2800" dirty="0">
                <a:latin typeface="Consolas" charset="0"/>
              </a:rPr>
              <a:t>    </a:t>
            </a:r>
            <a:r>
              <a:rPr lang="en-US" altLang="x-none" sz="2800" dirty="0" err="1">
                <a:latin typeface="Consolas" charset="0"/>
              </a:rPr>
              <a:t>addMouseListeners</a:t>
            </a:r>
            <a:r>
              <a:rPr lang="en-US" altLang="x-none" sz="2800" dirty="0">
                <a:latin typeface="Consolas" charset="0"/>
              </a:rPr>
              <a:t>();</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
        <p:nvSpPr>
          <p:cNvPr id="3" name="Title 2">
            <a:extLst>
              <a:ext uri="{FF2B5EF4-FFF2-40B4-BE49-F238E27FC236}">
                <a16:creationId xmlns:a16="http://schemas.microsoft.com/office/drawing/2014/main" id="{03384B5E-5CCB-464C-A1FE-1C5B78973E59}"/>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913E1B04-58DF-7A4D-A9F2-249F292662A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The Listener Model</a:t>
            </a:r>
          </a:p>
        </p:txBody>
      </p:sp>
    </p:spTree>
    <p:extLst>
      <p:ext uri="{BB962C8B-B14F-4D97-AF65-F5344CB8AC3E}">
        <p14:creationId xmlns:p14="http://schemas.microsoft.com/office/powerpoint/2010/main" val="77261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7" name="Rectangle 3"/>
          <p:cNvSpPr>
            <a:spLocks noGrp="1" noChangeArrowheads="1"/>
          </p:cNvSpPr>
          <p:nvPr>
            <p:ph type="body" idx="1"/>
          </p:nvPr>
        </p:nvSpPr>
        <p:spPr/>
        <p:txBody>
          <a:bodyPr>
            <a:normAutofit fontScale="92500" lnSpcReduction="10000"/>
          </a:bodyPr>
          <a:lstStyle/>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1. add mouse listeners</a:t>
            </a:r>
            <a:endParaRPr lang="en-US" altLang="x-none" sz="2800" dirty="0">
              <a:latin typeface="Consolas" charset="0"/>
            </a:endParaRPr>
          </a:p>
          <a:p>
            <a:pPr>
              <a:lnSpc>
                <a:spcPct val="80000"/>
              </a:lnSpc>
              <a:buFontTx/>
              <a:buNone/>
            </a:pPr>
            <a:r>
              <a:rPr lang="en-US" altLang="x-none" sz="2800" dirty="0">
                <a:latin typeface="Consolas" charset="0"/>
              </a:rPr>
              <a:t>    </a:t>
            </a:r>
            <a:r>
              <a:rPr lang="en-US" altLang="x-none" sz="2800" dirty="0" err="1">
                <a:latin typeface="Consolas" charset="0"/>
              </a:rPr>
              <a:t>addMouseListeners</a:t>
            </a:r>
            <a:r>
              <a:rPr lang="en-US" altLang="x-none" sz="2800" dirty="0">
                <a:latin typeface="Consolas" charset="0"/>
              </a:rPr>
              <a:t>();</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
        <p:nvSpPr>
          <p:cNvPr id="3" name="Title 2">
            <a:extLst>
              <a:ext uri="{FF2B5EF4-FFF2-40B4-BE49-F238E27FC236}">
                <a16:creationId xmlns:a16="http://schemas.microsoft.com/office/drawing/2014/main" id="{03384B5E-5CCB-464C-A1FE-1C5B78973E59}"/>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913E1B04-58DF-7A4D-A9F2-249F292662A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The Listener Model</a:t>
            </a:r>
          </a:p>
        </p:txBody>
      </p:sp>
      <p:sp>
        <p:nvSpPr>
          <p:cNvPr id="2" name="Freeform 1">
            <a:extLst>
              <a:ext uri="{FF2B5EF4-FFF2-40B4-BE49-F238E27FC236}">
                <a16:creationId xmlns:a16="http://schemas.microsoft.com/office/drawing/2014/main" id="{C6A5D4F4-9561-354F-B84B-4912C3DD8A4E}"/>
              </a:ext>
            </a:extLst>
          </p:cNvPr>
          <p:cNvSpPr/>
          <p:nvPr/>
        </p:nvSpPr>
        <p:spPr>
          <a:xfrm>
            <a:off x="370390" y="2939970"/>
            <a:ext cx="1446835" cy="995422"/>
          </a:xfrm>
          <a:custGeom>
            <a:avLst/>
            <a:gdLst>
              <a:gd name="connsiteX0" fmla="*/ 1423686 w 1724628"/>
              <a:gd name="connsiteY0" fmla="*/ 347240 h 1261640"/>
              <a:gd name="connsiteX1" fmla="*/ 1307939 w 1724628"/>
              <a:gd name="connsiteY1" fmla="*/ 266217 h 1261640"/>
              <a:gd name="connsiteX2" fmla="*/ 1226916 w 1724628"/>
              <a:gd name="connsiteY2" fmla="*/ 208344 h 1261640"/>
              <a:gd name="connsiteX3" fmla="*/ 1192192 w 1724628"/>
              <a:gd name="connsiteY3" fmla="*/ 196769 h 1261640"/>
              <a:gd name="connsiteX4" fmla="*/ 1157468 w 1724628"/>
              <a:gd name="connsiteY4" fmla="*/ 173620 h 1261640"/>
              <a:gd name="connsiteX5" fmla="*/ 1122744 w 1724628"/>
              <a:gd name="connsiteY5" fmla="*/ 162045 h 1261640"/>
              <a:gd name="connsiteX6" fmla="*/ 1088020 w 1724628"/>
              <a:gd name="connsiteY6" fmla="*/ 138896 h 1261640"/>
              <a:gd name="connsiteX7" fmla="*/ 1041721 w 1724628"/>
              <a:gd name="connsiteY7" fmla="*/ 127321 h 1261640"/>
              <a:gd name="connsiteX8" fmla="*/ 995423 w 1724628"/>
              <a:gd name="connsiteY8" fmla="*/ 104172 h 1261640"/>
              <a:gd name="connsiteX9" fmla="*/ 960699 w 1724628"/>
              <a:gd name="connsiteY9" fmla="*/ 81022 h 1261640"/>
              <a:gd name="connsiteX10" fmla="*/ 914400 w 1724628"/>
              <a:gd name="connsiteY10" fmla="*/ 69448 h 1261640"/>
              <a:gd name="connsiteX11" fmla="*/ 879676 w 1724628"/>
              <a:gd name="connsiteY11" fmla="*/ 46298 h 1261640"/>
              <a:gd name="connsiteX12" fmla="*/ 810228 w 1724628"/>
              <a:gd name="connsiteY12" fmla="*/ 23149 h 1261640"/>
              <a:gd name="connsiteX13" fmla="*/ 706056 w 1724628"/>
              <a:gd name="connsiteY13" fmla="*/ 0 h 1261640"/>
              <a:gd name="connsiteX14" fmla="*/ 497711 w 1724628"/>
              <a:gd name="connsiteY14" fmla="*/ 11574 h 1261640"/>
              <a:gd name="connsiteX15" fmla="*/ 416688 w 1724628"/>
              <a:gd name="connsiteY15" fmla="*/ 34724 h 1261640"/>
              <a:gd name="connsiteX16" fmla="*/ 335666 w 1724628"/>
              <a:gd name="connsiteY16" fmla="*/ 57873 h 1261640"/>
              <a:gd name="connsiteX17" fmla="*/ 219919 w 1724628"/>
              <a:gd name="connsiteY17" fmla="*/ 150471 h 1261640"/>
              <a:gd name="connsiteX18" fmla="*/ 185195 w 1724628"/>
              <a:gd name="connsiteY18" fmla="*/ 185195 h 1261640"/>
              <a:gd name="connsiteX19" fmla="*/ 138896 w 1724628"/>
              <a:gd name="connsiteY19" fmla="*/ 266217 h 1261640"/>
              <a:gd name="connsiteX20" fmla="*/ 92597 w 1724628"/>
              <a:gd name="connsiteY20" fmla="*/ 358815 h 1261640"/>
              <a:gd name="connsiteX21" fmla="*/ 69448 w 1724628"/>
              <a:gd name="connsiteY21" fmla="*/ 393539 h 1261640"/>
              <a:gd name="connsiteX22" fmla="*/ 57873 w 1724628"/>
              <a:gd name="connsiteY22" fmla="*/ 428263 h 1261640"/>
              <a:gd name="connsiteX23" fmla="*/ 11575 w 1724628"/>
              <a:gd name="connsiteY23" fmla="*/ 532435 h 1261640"/>
              <a:gd name="connsiteX24" fmla="*/ 0 w 1724628"/>
              <a:gd name="connsiteY24" fmla="*/ 567159 h 1261640"/>
              <a:gd name="connsiteX25" fmla="*/ 23149 w 1724628"/>
              <a:gd name="connsiteY25" fmla="*/ 868101 h 1261640"/>
              <a:gd name="connsiteX26" fmla="*/ 46299 w 1724628"/>
              <a:gd name="connsiteY26" fmla="*/ 925974 h 1261640"/>
              <a:gd name="connsiteX27" fmla="*/ 57873 w 1724628"/>
              <a:gd name="connsiteY27" fmla="*/ 960698 h 1261640"/>
              <a:gd name="connsiteX28" fmla="*/ 104172 w 1724628"/>
              <a:gd name="connsiteY28" fmla="*/ 1030146 h 1261640"/>
              <a:gd name="connsiteX29" fmla="*/ 127321 w 1724628"/>
              <a:gd name="connsiteY29" fmla="*/ 1076445 h 1261640"/>
              <a:gd name="connsiteX30" fmla="*/ 231494 w 1724628"/>
              <a:gd name="connsiteY30" fmla="*/ 1157468 h 1261640"/>
              <a:gd name="connsiteX31" fmla="*/ 300942 w 1724628"/>
              <a:gd name="connsiteY31" fmla="*/ 1203767 h 1261640"/>
              <a:gd name="connsiteX32" fmla="*/ 393539 w 1724628"/>
              <a:gd name="connsiteY32" fmla="*/ 1226916 h 1261640"/>
              <a:gd name="connsiteX33" fmla="*/ 474562 w 1724628"/>
              <a:gd name="connsiteY33" fmla="*/ 1250065 h 1261640"/>
              <a:gd name="connsiteX34" fmla="*/ 601883 w 1724628"/>
              <a:gd name="connsiteY34" fmla="*/ 1261640 h 1261640"/>
              <a:gd name="connsiteX35" fmla="*/ 1296364 w 1724628"/>
              <a:gd name="connsiteY35" fmla="*/ 1238491 h 1261640"/>
              <a:gd name="connsiteX36" fmla="*/ 1342663 w 1724628"/>
              <a:gd name="connsiteY36" fmla="*/ 1226916 h 1261640"/>
              <a:gd name="connsiteX37" fmla="*/ 1493134 w 1724628"/>
              <a:gd name="connsiteY37" fmla="*/ 1145893 h 1261640"/>
              <a:gd name="connsiteX38" fmla="*/ 1574157 w 1724628"/>
              <a:gd name="connsiteY38" fmla="*/ 1076445 h 1261640"/>
              <a:gd name="connsiteX39" fmla="*/ 1620456 w 1724628"/>
              <a:gd name="connsiteY39" fmla="*/ 1041721 h 1261640"/>
              <a:gd name="connsiteX40" fmla="*/ 1655180 w 1724628"/>
              <a:gd name="connsiteY40" fmla="*/ 995422 h 1261640"/>
              <a:gd name="connsiteX41" fmla="*/ 1701478 w 1724628"/>
              <a:gd name="connsiteY41" fmla="*/ 914400 h 1261640"/>
              <a:gd name="connsiteX42" fmla="*/ 1713053 w 1724628"/>
              <a:gd name="connsiteY42" fmla="*/ 856526 h 1261640"/>
              <a:gd name="connsiteX43" fmla="*/ 1724628 w 1724628"/>
              <a:gd name="connsiteY43" fmla="*/ 810227 h 1261640"/>
              <a:gd name="connsiteX44" fmla="*/ 1689904 w 1724628"/>
              <a:gd name="connsiteY44" fmla="*/ 509286 h 1261640"/>
              <a:gd name="connsiteX45" fmla="*/ 1666754 w 1724628"/>
              <a:gd name="connsiteY45" fmla="*/ 462987 h 1261640"/>
              <a:gd name="connsiteX46" fmla="*/ 1643605 w 1724628"/>
              <a:gd name="connsiteY46" fmla="*/ 381964 h 1261640"/>
              <a:gd name="connsiteX47" fmla="*/ 1620456 w 1724628"/>
              <a:gd name="connsiteY47" fmla="*/ 347240 h 1261640"/>
              <a:gd name="connsiteX48" fmla="*/ 1608881 w 1724628"/>
              <a:gd name="connsiteY48" fmla="*/ 312516 h 1261640"/>
              <a:gd name="connsiteX49" fmla="*/ 1539433 w 1724628"/>
              <a:gd name="connsiteY49" fmla="*/ 243068 h 1261640"/>
              <a:gd name="connsiteX50" fmla="*/ 1516283 w 1724628"/>
              <a:gd name="connsiteY50" fmla="*/ 219919 h 1261640"/>
              <a:gd name="connsiteX51" fmla="*/ 1493134 w 1724628"/>
              <a:gd name="connsiteY51" fmla="*/ 196769 h 1261640"/>
              <a:gd name="connsiteX52" fmla="*/ 1446835 w 1724628"/>
              <a:gd name="connsiteY52" fmla="*/ 185195 h 1261640"/>
              <a:gd name="connsiteX53" fmla="*/ 1261640 w 1724628"/>
              <a:gd name="connsiteY53" fmla="*/ 196769 h 1261640"/>
              <a:gd name="connsiteX54" fmla="*/ 1215342 w 1724628"/>
              <a:gd name="connsiteY54" fmla="*/ 219919 h 1261640"/>
              <a:gd name="connsiteX55" fmla="*/ 1180618 w 1724628"/>
              <a:gd name="connsiteY55" fmla="*/ 231493 h 1261640"/>
              <a:gd name="connsiteX56" fmla="*/ 1157468 w 1724628"/>
              <a:gd name="connsiteY56" fmla="*/ 254643 h 1261640"/>
              <a:gd name="connsiteX57" fmla="*/ 1076445 w 1724628"/>
              <a:gd name="connsiteY57" fmla="*/ 277792 h 1261640"/>
              <a:gd name="connsiteX58" fmla="*/ 1053296 w 1724628"/>
              <a:gd name="connsiteY58" fmla="*/ 300941 h 126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24628" h="1261640">
                <a:moveTo>
                  <a:pt x="1423686" y="347240"/>
                </a:moveTo>
                <a:cubicBezTo>
                  <a:pt x="1385104" y="320232"/>
                  <a:pt x="1345616" y="294474"/>
                  <a:pt x="1307939" y="266217"/>
                </a:cubicBezTo>
                <a:cubicBezTo>
                  <a:pt x="1297452" y="258352"/>
                  <a:pt x="1243842" y="216807"/>
                  <a:pt x="1226916" y="208344"/>
                </a:cubicBezTo>
                <a:cubicBezTo>
                  <a:pt x="1216003" y="202888"/>
                  <a:pt x="1203105" y="202225"/>
                  <a:pt x="1192192" y="196769"/>
                </a:cubicBezTo>
                <a:cubicBezTo>
                  <a:pt x="1179750" y="190548"/>
                  <a:pt x="1169910" y="179841"/>
                  <a:pt x="1157468" y="173620"/>
                </a:cubicBezTo>
                <a:cubicBezTo>
                  <a:pt x="1146555" y="168164"/>
                  <a:pt x="1133657" y="167501"/>
                  <a:pt x="1122744" y="162045"/>
                </a:cubicBezTo>
                <a:cubicBezTo>
                  <a:pt x="1110302" y="155824"/>
                  <a:pt x="1100806" y="144376"/>
                  <a:pt x="1088020" y="138896"/>
                </a:cubicBezTo>
                <a:cubicBezTo>
                  <a:pt x="1073398" y="132630"/>
                  <a:pt x="1056616" y="132907"/>
                  <a:pt x="1041721" y="127321"/>
                </a:cubicBezTo>
                <a:cubicBezTo>
                  <a:pt x="1025565" y="121263"/>
                  <a:pt x="1010404" y="112733"/>
                  <a:pt x="995423" y="104172"/>
                </a:cubicBezTo>
                <a:cubicBezTo>
                  <a:pt x="983345" y="97270"/>
                  <a:pt x="973485" y="86502"/>
                  <a:pt x="960699" y="81022"/>
                </a:cubicBezTo>
                <a:cubicBezTo>
                  <a:pt x="946077" y="74756"/>
                  <a:pt x="929833" y="73306"/>
                  <a:pt x="914400" y="69448"/>
                </a:cubicBezTo>
                <a:cubicBezTo>
                  <a:pt x="902825" y="61731"/>
                  <a:pt x="892388" y="51948"/>
                  <a:pt x="879676" y="46298"/>
                </a:cubicBezTo>
                <a:cubicBezTo>
                  <a:pt x="857378" y="36388"/>
                  <a:pt x="833377" y="30865"/>
                  <a:pt x="810228" y="23149"/>
                </a:cubicBezTo>
                <a:cubicBezTo>
                  <a:pt x="753237" y="4152"/>
                  <a:pt x="787545" y="13581"/>
                  <a:pt x="706056" y="0"/>
                </a:cubicBezTo>
                <a:cubicBezTo>
                  <a:pt x="636608" y="3858"/>
                  <a:pt x="566981" y="5277"/>
                  <a:pt x="497711" y="11574"/>
                </a:cubicBezTo>
                <a:cubicBezTo>
                  <a:pt x="471179" y="13986"/>
                  <a:pt x="442265" y="27416"/>
                  <a:pt x="416688" y="34724"/>
                </a:cubicBezTo>
                <a:cubicBezTo>
                  <a:pt x="404343" y="38251"/>
                  <a:pt x="350361" y="49709"/>
                  <a:pt x="335666" y="57873"/>
                </a:cubicBezTo>
                <a:cubicBezTo>
                  <a:pt x="269960" y="94377"/>
                  <a:pt x="268710" y="101680"/>
                  <a:pt x="219919" y="150471"/>
                </a:cubicBezTo>
                <a:lnTo>
                  <a:pt x="185195" y="185195"/>
                </a:lnTo>
                <a:cubicBezTo>
                  <a:pt x="159640" y="261858"/>
                  <a:pt x="193399" y="172783"/>
                  <a:pt x="138896" y="266217"/>
                </a:cubicBezTo>
                <a:cubicBezTo>
                  <a:pt x="121508" y="296025"/>
                  <a:pt x="111739" y="330101"/>
                  <a:pt x="92597" y="358815"/>
                </a:cubicBezTo>
                <a:cubicBezTo>
                  <a:pt x="84881" y="370390"/>
                  <a:pt x="75669" y="381097"/>
                  <a:pt x="69448" y="393539"/>
                </a:cubicBezTo>
                <a:cubicBezTo>
                  <a:pt x="63992" y="404452"/>
                  <a:pt x="63329" y="417350"/>
                  <a:pt x="57873" y="428263"/>
                </a:cubicBezTo>
                <a:cubicBezTo>
                  <a:pt x="2847" y="538316"/>
                  <a:pt x="71297" y="353268"/>
                  <a:pt x="11575" y="532435"/>
                </a:cubicBezTo>
                <a:lnTo>
                  <a:pt x="0" y="567159"/>
                </a:lnTo>
                <a:cubicBezTo>
                  <a:pt x="1819" y="605359"/>
                  <a:pt x="-1739" y="785142"/>
                  <a:pt x="23149" y="868101"/>
                </a:cubicBezTo>
                <a:cubicBezTo>
                  <a:pt x="29119" y="888002"/>
                  <a:pt x="39004" y="906520"/>
                  <a:pt x="46299" y="925974"/>
                </a:cubicBezTo>
                <a:cubicBezTo>
                  <a:pt x="50583" y="937398"/>
                  <a:pt x="51948" y="950033"/>
                  <a:pt x="57873" y="960698"/>
                </a:cubicBezTo>
                <a:cubicBezTo>
                  <a:pt x="71385" y="985019"/>
                  <a:pt x="91730" y="1005261"/>
                  <a:pt x="104172" y="1030146"/>
                </a:cubicBezTo>
                <a:cubicBezTo>
                  <a:pt x="111888" y="1045579"/>
                  <a:pt x="115120" y="1064244"/>
                  <a:pt x="127321" y="1076445"/>
                </a:cubicBezTo>
                <a:cubicBezTo>
                  <a:pt x="158427" y="1107551"/>
                  <a:pt x="194891" y="1133066"/>
                  <a:pt x="231494" y="1157468"/>
                </a:cubicBezTo>
                <a:cubicBezTo>
                  <a:pt x="254643" y="1172901"/>
                  <a:pt x="274547" y="1194969"/>
                  <a:pt x="300942" y="1203767"/>
                </a:cubicBezTo>
                <a:cubicBezTo>
                  <a:pt x="380325" y="1230227"/>
                  <a:pt x="281785" y="1198977"/>
                  <a:pt x="393539" y="1226916"/>
                </a:cubicBezTo>
                <a:cubicBezTo>
                  <a:pt x="434356" y="1237121"/>
                  <a:pt x="428159" y="1243878"/>
                  <a:pt x="474562" y="1250065"/>
                </a:cubicBezTo>
                <a:cubicBezTo>
                  <a:pt x="516804" y="1255697"/>
                  <a:pt x="559443" y="1257782"/>
                  <a:pt x="601883" y="1261640"/>
                </a:cubicBezTo>
                <a:lnTo>
                  <a:pt x="1296364" y="1238491"/>
                </a:lnTo>
                <a:cubicBezTo>
                  <a:pt x="1312255" y="1237746"/>
                  <a:pt x="1327979" y="1233034"/>
                  <a:pt x="1342663" y="1226916"/>
                </a:cubicBezTo>
                <a:cubicBezTo>
                  <a:pt x="1374880" y="1213492"/>
                  <a:pt x="1458151" y="1170381"/>
                  <a:pt x="1493134" y="1145893"/>
                </a:cubicBezTo>
                <a:cubicBezTo>
                  <a:pt x="1624676" y="1053814"/>
                  <a:pt x="1504760" y="1134276"/>
                  <a:pt x="1574157" y="1076445"/>
                </a:cubicBezTo>
                <a:cubicBezTo>
                  <a:pt x="1588977" y="1064095"/>
                  <a:pt x="1606815" y="1055362"/>
                  <a:pt x="1620456" y="1041721"/>
                </a:cubicBezTo>
                <a:cubicBezTo>
                  <a:pt x="1634097" y="1028080"/>
                  <a:pt x="1643967" y="1011120"/>
                  <a:pt x="1655180" y="995422"/>
                </a:cubicBezTo>
                <a:cubicBezTo>
                  <a:pt x="1682446" y="957249"/>
                  <a:pt x="1678872" y="959611"/>
                  <a:pt x="1701478" y="914400"/>
                </a:cubicBezTo>
                <a:cubicBezTo>
                  <a:pt x="1705336" y="895109"/>
                  <a:pt x="1708785" y="875731"/>
                  <a:pt x="1713053" y="856526"/>
                </a:cubicBezTo>
                <a:cubicBezTo>
                  <a:pt x="1716504" y="840997"/>
                  <a:pt x="1724628" y="826135"/>
                  <a:pt x="1724628" y="810227"/>
                </a:cubicBezTo>
                <a:cubicBezTo>
                  <a:pt x="1724628" y="771779"/>
                  <a:pt x="1723821" y="577118"/>
                  <a:pt x="1689904" y="509286"/>
                </a:cubicBezTo>
                <a:lnTo>
                  <a:pt x="1666754" y="462987"/>
                </a:lnTo>
                <a:cubicBezTo>
                  <a:pt x="1663044" y="448147"/>
                  <a:pt x="1651910" y="398573"/>
                  <a:pt x="1643605" y="381964"/>
                </a:cubicBezTo>
                <a:cubicBezTo>
                  <a:pt x="1637384" y="369522"/>
                  <a:pt x="1626677" y="359682"/>
                  <a:pt x="1620456" y="347240"/>
                </a:cubicBezTo>
                <a:cubicBezTo>
                  <a:pt x="1615000" y="336327"/>
                  <a:pt x="1616372" y="322147"/>
                  <a:pt x="1608881" y="312516"/>
                </a:cubicBezTo>
                <a:cubicBezTo>
                  <a:pt x="1588782" y="286674"/>
                  <a:pt x="1562582" y="266217"/>
                  <a:pt x="1539433" y="243068"/>
                </a:cubicBezTo>
                <a:lnTo>
                  <a:pt x="1516283" y="219919"/>
                </a:lnTo>
                <a:cubicBezTo>
                  <a:pt x="1508566" y="212202"/>
                  <a:pt x="1503721" y="199416"/>
                  <a:pt x="1493134" y="196769"/>
                </a:cubicBezTo>
                <a:lnTo>
                  <a:pt x="1446835" y="185195"/>
                </a:lnTo>
                <a:cubicBezTo>
                  <a:pt x="1385103" y="189053"/>
                  <a:pt x="1322808" y="187594"/>
                  <a:pt x="1261640" y="196769"/>
                </a:cubicBezTo>
                <a:cubicBezTo>
                  <a:pt x="1244577" y="199329"/>
                  <a:pt x="1231201" y="213122"/>
                  <a:pt x="1215342" y="219919"/>
                </a:cubicBezTo>
                <a:cubicBezTo>
                  <a:pt x="1204128" y="224725"/>
                  <a:pt x="1192193" y="227635"/>
                  <a:pt x="1180618" y="231493"/>
                </a:cubicBezTo>
                <a:cubicBezTo>
                  <a:pt x="1172901" y="239210"/>
                  <a:pt x="1167229" y="249763"/>
                  <a:pt x="1157468" y="254643"/>
                </a:cubicBezTo>
                <a:cubicBezTo>
                  <a:pt x="1127185" y="269784"/>
                  <a:pt x="1104898" y="260720"/>
                  <a:pt x="1076445" y="277792"/>
                </a:cubicBezTo>
                <a:cubicBezTo>
                  <a:pt x="1067088" y="283406"/>
                  <a:pt x="1061012" y="293225"/>
                  <a:pt x="1053296" y="300941"/>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20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a:solidFill>
                  <a:schemeClr val="bg1"/>
                </a:solidFill>
                <a:latin typeface="Courier"/>
                <a:cs typeface="Courier"/>
              </a:rPr>
              <a:t>Examples</a:t>
            </a:r>
          </a:p>
        </p:txBody>
      </p:sp>
    </p:spTree>
    <p:extLst>
      <p:ext uri="{BB962C8B-B14F-4D97-AF65-F5344CB8AC3E}">
        <p14:creationId xmlns:p14="http://schemas.microsoft.com/office/powerpoint/2010/main" val="127143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Hole Puncher</a:t>
            </a: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784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a:solidFill>
                  <a:schemeClr val="bg1"/>
                </a:solidFill>
                <a:latin typeface="Courier"/>
                <a:cs typeface="Courier"/>
              </a:rPr>
              <a:t>Now With Dancing Children</a:t>
            </a:r>
          </a:p>
        </p:txBody>
      </p:sp>
    </p:spTree>
    <p:extLst>
      <p:ext uri="{BB962C8B-B14F-4D97-AF65-F5344CB8AC3E}">
        <p14:creationId xmlns:p14="http://schemas.microsoft.com/office/powerpoint/2010/main" val="89551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1238370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2F208-90F1-0B4C-B292-6107AB368DA3}"/>
              </a:ext>
            </a:extLst>
          </p:cNvPr>
          <p:cNvGrpSpPr/>
          <p:nvPr/>
        </p:nvGrpSpPr>
        <p:grpSpPr>
          <a:xfrm>
            <a:off x="3888104" y="2281614"/>
            <a:ext cx="4327209" cy="2190374"/>
            <a:chOff x="3659504" y="2995989"/>
            <a:chExt cx="4327209" cy="131883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F1A5F6D0-6FB1-0F4D-8E49-224759EEE4BB}"/>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3A35DFB-A864-654F-B5E6-A4883B2740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sp>
        <p:nvSpPr>
          <p:cNvPr id="3" name="Rounded Rectangle 2"/>
          <p:cNvSpPr/>
          <p:nvPr/>
        </p:nvSpPr>
        <p:spPr>
          <a:xfrm>
            <a:off x="4060390" y="2507163"/>
            <a:ext cx="385488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1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FBA57601-6034-F24A-94EB-B07F645D53AC}"/>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659B248E-E23D-724B-BFE2-428068676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62B32FF6-03EC-0E48-8F1C-8D4B49EC0016}"/>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28BFAA6-DD10-2949-981E-19B2C8504DF8}"/>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87451A8A-99CC-644E-A4EE-CC91D57F9B1B}"/>
              </a:ext>
            </a:extLst>
          </p:cNvPr>
          <p:cNvSpPr/>
          <p:nvPr/>
        </p:nvSpPr>
        <p:spPr>
          <a:xfrm>
            <a:off x="4672013" y="2821488"/>
            <a:ext cx="20145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0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170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346802AB-EEEF-9140-8D29-3F3AE586B6CF}"/>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53768277-534B-AA4A-B11F-3B40C5239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805C21A2-C38E-E349-8EA2-FF60451F9651}"/>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3439E8E-A7BA-6F45-BACE-AAA4BD4216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040D518-CBC5-0743-9F00-1417776256CA}"/>
              </a:ext>
            </a:extLst>
          </p:cNvPr>
          <p:cNvSpPr/>
          <p:nvPr/>
        </p:nvSpPr>
        <p:spPr>
          <a:xfrm>
            <a:off x="5072063" y="3050088"/>
            <a:ext cx="14430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6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A1BE3B1D-B3D8-4044-ADAC-68CDE23142D1}"/>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8804EE6C-17A6-194C-8652-C760C3EFC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4A9C42C0-5F9B-C24B-9AFC-9C904C908423}"/>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E886CA4-090E-E342-A486-4C04F7C817DC}"/>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AFFAF235-217B-6E44-A167-7DC008F63FA9}"/>
              </a:ext>
            </a:extLst>
          </p:cNvPr>
          <p:cNvSpPr/>
          <p:nvPr/>
        </p:nvSpPr>
        <p:spPr>
          <a:xfrm>
            <a:off x="5114925" y="3350125"/>
            <a:ext cx="191452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79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5242A5F2-B831-2749-A1B6-B0F24CBE3435}"/>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EFB18CCA-B454-E640-A615-098BA8E55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06C51F2F-6C23-1B49-9E56-E56D2B37F447}"/>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9DE41B0-C0B2-6449-9559-4657EC50EFBF}"/>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7552361-8B73-974B-9026-044390AF37C4}"/>
              </a:ext>
            </a:extLst>
          </p:cNvPr>
          <p:cNvSpPr/>
          <p:nvPr/>
        </p:nvSpPr>
        <p:spPr>
          <a:xfrm>
            <a:off x="4643438" y="2807201"/>
            <a:ext cx="208597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11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2083987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Listener Characters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8869" cy="461665"/>
          </a:xfrm>
          <a:prstGeom prst="rect">
            <a:avLst/>
          </a:prstGeom>
          <a:noFill/>
        </p:spPr>
        <p:txBody>
          <a:bodyPr wrap="none" rtlCol="0">
            <a:spAutoFit/>
          </a:bodyPr>
          <a:lstStyle/>
          <a:p>
            <a:r>
              <a:rPr lang="en-US" sz="2400" dirty="0"/>
              <a:t>Mouse Moved Method</a:t>
            </a:r>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a:t>Mouse Listener</a:t>
            </a:r>
          </a:p>
        </p:txBody>
      </p:sp>
    </p:spTree>
    <p:extLst>
      <p:ext uri="{BB962C8B-B14F-4D97-AF65-F5344CB8AC3E}">
        <p14:creationId xmlns:p14="http://schemas.microsoft.com/office/powerpoint/2010/main" val="2022650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with a Mouse Method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Tree>
    <p:extLst>
      <p:ext uri="{BB962C8B-B14F-4D97-AF65-F5344CB8AC3E}">
        <p14:creationId xmlns:p14="http://schemas.microsoft.com/office/powerpoint/2010/main" val="36727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Starts Running</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a:latin typeface="Courier"/>
                <a:cs typeface="Courier"/>
              </a:rPr>
              <a:t>addMouseListeners</a:t>
            </a:r>
            <a:r>
              <a:rPr lang="en-US" sz="2400" dirty="0">
                <a:latin typeface="Courier"/>
                <a:cs typeface="Courier"/>
              </a:rPr>
              <a:t>();</a:t>
            </a:r>
          </a:p>
        </p:txBody>
      </p:sp>
    </p:spTree>
    <p:extLst>
      <p:ext uri="{BB962C8B-B14F-4D97-AF65-F5344CB8AC3E}">
        <p14:creationId xmlns:p14="http://schemas.microsoft.com/office/powerpoint/2010/main" val="116334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Runs as Usual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484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184092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a:solidFill>
                  <a:schemeClr val="accent1">
                    <a:lumMod val="40000"/>
                    <a:lumOff val="60000"/>
                  </a:schemeClr>
                </a:solidFill>
              </a:rPr>
              <a:t>Source: The Hobbit</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We’ve Gotten Ahead of Ourselves</a:t>
            </a:r>
          </a:p>
        </p:txBody>
      </p:sp>
    </p:spTree>
    <p:extLst>
      <p:ext uri="{BB962C8B-B14F-4D97-AF65-F5344CB8AC3E}">
        <p14:creationId xmlns:p14="http://schemas.microsoft.com/office/powerpoint/2010/main" val="1401198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489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spTree>
    <p:extLst>
      <p:ext uri="{BB962C8B-B14F-4D97-AF65-F5344CB8AC3E}">
        <p14:creationId xmlns:p14="http://schemas.microsoft.com/office/powerpoint/2010/main" val="461849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Keeps Doing Its Thing</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04478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705748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420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8413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Tracker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183444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34013" y="2894766"/>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Tracker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6063819" y="4625708"/>
            <a:ext cx="1901395" cy="1901395"/>
          </a:xfrm>
          <a:prstGeom prst="rect">
            <a:avLst/>
          </a:prstGeom>
        </p:spPr>
      </p:pic>
    </p:spTree>
    <p:extLst>
      <p:ext uri="{BB962C8B-B14F-4D97-AF65-F5344CB8AC3E}">
        <p14:creationId xmlns:p14="http://schemas.microsoft.com/office/powerpoint/2010/main" val="1513703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a:buAutoNum type="arabicPeriod"/>
            </a:pPr>
            <a:r>
              <a:rPr lang="en-US" sz="2400" dirty="0">
                <a:latin typeface="Calibri" charset="0"/>
                <a:ea typeface="Calibri" charset="0"/>
                <a:cs typeface="Calibri" charset="0"/>
              </a:rPr>
              <a:t>Variables exist until their inner-most control block ends.</a:t>
            </a:r>
          </a:p>
          <a:p>
            <a:pPr marL="457200" indent="-457200">
              <a:buAutoNum type="arabicPeriod"/>
            </a:pPr>
            <a:r>
              <a:rPr lang="en-US" sz="2400" dirty="0">
                <a:latin typeface="Calibri" charset="0"/>
                <a:ea typeface="Calibri" charset="0"/>
                <a:cs typeface="Calibri" charset="0"/>
              </a:rPr>
              <a:t>If a variable is defined outside all methods, its inner-most control block is the entire program!</a:t>
            </a:r>
          </a:p>
          <a:p>
            <a:pPr marL="457200" indent="-457200">
              <a:buAutoNum type="arabicPeriod"/>
            </a:pPr>
            <a:r>
              <a:rPr lang="en-US" sz="2400" dirty="0">
                <a:latin typeface="Calibri" charset="0"/>
                <a:ea typeface="Calibri" charset="0"/>
                <a:cs typeface="Calibri" charset="0"/>
              </a:rPr>
              <a:t>We call these variables </a:t>
            </a:r>
            <a:r>
              <a:rPr lang="en-US" sz="2400" b="1" dirty="0">
                <a:latin typeface="Calibri" charset="0"/>
                <a:ea typeface="Calibri" charset="0"/>
                <a:cs typeface="Calibri" charset="0"/>
              </a:rPr>
              <a:t>instance variables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a:t>
            </a: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43FCD7DF-7F6E-3943-BC86-87739DFD9B84}"/>
              </a:ext>
            </a:extLst>
          </p:cNvPr>
          <p:cNvSpPr/>
          <p:nvPr/>
        </p:nvSpPr>
        <p:spPr>
          <a:xfrm>
            <a:off x="767443" y="2939143"/>
            <a:ext cx="6596743" cy="2416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141D22-C051-8143-8356-B1B6B53C17D0}"/>
              </a:ext>
            </a:extLst>
          </p:cNvPr>
          <p:cNvSpPr/>
          <p:nvPr/>
        </p:nvSpPr>
        <p:spPr>
          <a:xfrm>
            <a:off x="783771" y="3072348"/>
            <a:ext cx="8229600" cy="2062103"/>
          </a:xfrm>
          <a:prstGeom prst="rect">
            <a:avLst/>
          </a:prstGeom>
        </p:spPr>
        <p:txBody>
          <a:bodyPr wrap="square">
            <a:spAutoFit/>
          </a:bodyPr>
          <a:lstStyle/>
          <a:p>
            <a:r>
              <a:rPr lang="en-US" sz="1600" dirty="0">
                <a:solidFill>
                  <a:srgbClr val="4E9072"/>
                </a:solidFill>
                <a:latin typeface="Monaco" pitchFamily="2" charset="77"/>
              </a:rPr>
              <a:t>/* Instance variable for the square to be tracked */</a:t>
            </a:r>
          </a:p>
          <a:p>
            <a:r>
              <a:rPr lang="en-US" sz="1600" dirty="0">
                <a:solidFill>
                  <a:srgbClr val="931A68"/>
                </a:solidFill>
                <a:latin typeface="Monaco" pitchFamily="2" charset="77"/>
              </a:rPr>
              <a:t>private</a:t>
            </a:r>
            <a:r>
              <a:rPr lang="en-US" sz="1600" dirty="0">
                <a:latin typeface="Monaco" pitchFamily="2" charset="77"/>
              </a:rPr>
              <a:t> </a:t>
            </a:r>
            <a:r>
              <a:rPr lang="en-US" sz="1600" dirty="0" err="1">
                <a:latin typeface="Monaco" pitchFamily="2" charset="77"/>
              </a:rPr>
              <a:t>GRect</a:t>
            </a:r>
            <a:r>
              <a:rPr lang="en-US" sz="1600" dirty="0">
                <a:latin typeface="Monaco" pitchFamily="2" charset="77"/>
              </a:rPr>
              <a:t> </a:t>
            </a:r>
            <a:r>
              <a:rPr lang="en-US" sz="1600" dirty="0">
                <a:solidFill>
                  <a:srgbClr val="0326CC"/>
                </a:solidFill>
                <a:latin typeface="Monaco" pitchFamily="2" charset="77"/>
              </a:rPr>
              <a:t>square</a:t>
            </a:r>
            <a:r>
              <a:rPr lang="en-US" sz="1600" dirty="0">
                <a:latin typeface="Monaco" pitchFamily="2" charset="77"/>
              </a:rPr>
              <a:t> = </a:t>
            </a:r>
            <a:r>
              <a:rPr lang="en-US" sz="1600" dirty="0">
                <a:solidFill>
                  <a:srgbClr val="931A68"/>
                </a:solidFill>
                <a:latin typeface="Monaco" pitchFamily="2" charset="77"/>
              </a:rPr>
              <a:t>null</a:t>
            </a:r>
            <a:r>
              <a:rPr lang="en-US" sz="1600" dirty="0">
                <a:latin typeface="Monaco" pitchFamily="2" charset="77"/>
              </a:rPr>
              <a:t>;</a:t>
            </a:r>
          </a:p>
          <a:p>
            <a:endParaRPr lang="en-US" sz="1600" dirty="0">
              <a:solidFill>
                <a:srgbClr val="931A68"/>
              </a:solidFill>
              <a:latin typeface="Monaco" pitchFamily="2" charset="77"/>
            </a:endParaRPr>
          </a:p>
          <a:p>
            <a:r>
              <a:rPr lang="en-US" sz="1600" dirty="0">
                <a:solidFill>
                  <a:srgbClr val="931A68"/>
                </a:solidFill>
                <a:latin typeface="Monaco" pitchFamily="2" charset="77"/>
              </a:rPr>
              <a:t>public</a:t>
            </a:r>
            <a:r>
              <a:rPr lang="en-US" sz="1600" dirty="0">
                <a:latin typeface="Monaco" pitchFamily="2" charset="77"/>
              </a:rPr>
              <a:t> </a:t>
            </a:r>
            <a:r>
              <a:rPr lang="en-US" sz="1600" dirty="0">
                <a:solidFill>
                  <a:srgbClr val="931A68"/>
                </a:solidFill>
                <a:latin typeface="Monaco" pitchFamily="2" charset="77"/>
              </a:rPr>
              <a:t>void</a:t>
            </a:r>
            <a:r>
              <a:rPr lang="en-US" sz="1600" dirty="0">
                <a:latin typeface="Monaco" pitchFamily="2" charset="77"/>
              </a:rPr>
              <a:t> run() { </a:t>
            </a:r>
          </a:p>
          <a:p>
            <a:r>
              <a:rPr lang="en-US" sz="1600" dirty="0">
                <a:solidFill>
                  <a:srgbClr val="0326CC"/>
                </a:solidFill>
                <a:latin typeface="Monaco" pitchFamily="2" charset="77"/>
              </a:rPr>
              <a:t>	square</a:t>
            </a:r>
            <a:r>
              <a:rPr lang="en-US" sz="1600" dirty="0">
                <a:latin typeface="Monaco" pitchFamily="2" charset="77"/>
              </a:rPr>
              <a:t> = </a:t>
            </a:r>
            <a:r>
              <a:rPr lang="en-US" sz="1600" dirty="0" err="1">
                <a:latin typeface="Monaco" pitchFamily="2" charset="77"/>
              </a:rPr>
              <a:t>makeSquare</a:t>
            </a:r>
            <a:r>
              <a:rPr lang="en-US" sz="1600" dirty="0">
                <a:latin typeface="Monaco" pitchFamily="2" charset="77"/>
              </a:rPr>
              <a:t>();</a:t>
            </a:r>
          </a:p>
          <a:p>
            <a:r>
              <a:rPr lang="en-US" sz="1600" dirty="0">
                <a:latin typeface="Monaco" pitchFamily="2" charset="77"/>
              </a:rPr>
              <a:t>	</a:t>
            </a:r>
            <a:r>
              <a:rPr lang="en-US" sz="1600" dirty="0" err="1">
                <a:latin typeface="Monaco" pitchFamily="2" charset="77"/>
              </a:rPr>
              <a:t>addSquareToCenter</a:t>
            </a:r>
            <a:r>
              <a:rPr lang="en-US" sz="1600" dirty="0">
                <a:latin typeface="Monaco" pitchFamily="2" charset="77"/>
              </a:rPr>
              <a:t>();</a:t>
            </a:r>
          </a:p>
          <a:p>
            <a:r>
              <a:rPr lang="en-US" sz="1600" dirty="0">
                <a:latin typeface="Monaco" pitchFamily="2" charset="77"/>
              </a:rPr>
              <a:t>	</a:t>
            </a:r>
            <a:r>
              <a:rPr lang="en-US" sz="1600" dirty="0" err="1">
                <a:latin typeface="Monaco" pitchFamily="2" charset="77"/>
              </a:rPr>
              <a:t>addMouseListeners</a:t>
            </a:r>
            <a:r>
              <a:rPr lang="en-US" sz="1600" dirty="0">
                <a:latin typeface="Monaco" pitchFamily="2" charset="77"/>
              </a:rPr>
              <a:t>();</a:t>
            </a:r>
          </a:p>
          <a:p>
            <a:r>
              <a:rPr lang="en-US" sz="1600" dirty="0">
                <a:latin typeface="Monaco" pitchFamily="2" charset="77"/>
              </a:rPr>
              <a:t>}</a:t>
            </a:r>
            <a:endParaRPr lang="en-US" sz="1600" dirty="0">
              <a:effectLst/>
              <a:latin typeface="Monaco" pitchFamily="2" charset="77"/>
            </a:endParaRPr>
          </a:p>
        </p:txBody>
      </p:sp>
    </p:spTree>
    <p:extLst>
      <p:ext uri="{BB962C8B-B14F-4D97-AF65-F5344CB8AC3E}">
        <p14:creationId xmlns:p14="http://schemas.microsoft.com/office/powerpoint/2010/main" val="125594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E8DC13-9903-9D42-805E-0423B958C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69" y="2128223"/>
            <a:ext cx="7259230" cy="3978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182132BE-9CB4-C547-9F34-A744355C7246}"/>
              </a:ext>
            </a:extLst>
          </p:cNvPr>
          <p:cNvSpPr/>
          <p:nvPr/>
        </p:nvSpPr>
        <p:spPr>
          <a:xfrm>
            <a:off x="473529" y="2106386"/>
            <a:ext cx="7200900" cy="39841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 + Events</a:t>
            </a:r>
          </a:p>
        </p:txBody>
      </p:sp>
      <p:sp>
        <p:nvSpPr>
          <p:cNvPr id="3" name="Rectangle 2">
            <a:extLst>
              <a:ext uri="{FF2B5EF4-FFF2-40B4-BE49-F238E27FC236}">
                <a16:creationId xmlns:a16="http://schemas.microsoft.com/office/drawing/2014/main" id="{3B3B3C0C-3E52-9F4C-82BD-DC213CFCB34C}"/>
              </a:ext>
            </a:extLst>
          </p:cNvPr>
          <p:cNvSpPr/>
          <p:nvPr/>
        </p:nvSpPr>
        <p:spPr>
          <a:xfrm>
            <a:off x="506186" y="2179802"/>
            <a:ext cx="8229600" cy="3785652"/>
          </a:xfrm>
          <a:prstGeom prst="rect">
            <a:avLst/>
          </a:prstGeom>
        </p:spPr>
        <p:txBody>
          <a:bodyPr wrap="square">
            <a:spAutoFit/>
          </a:bodyPr>
          <a:lstStyle/>
          <a:p>
            <a:r>
              <a:rPr lang="en-US" sz="1600" dirty="0">
                <a:solidFill>
                  <a:srgbClr val="4E9072"/>
                </a:solidFill>
                <a:latin typeface="Monaco" pitchFamily="2" charset="77"/>
              </a:rPr>
              <a:t>/* Instance variable for the square to be tracked */</a:t>
            </a:r>
          </a:p>
          <a:p>
            <a:r>
              <a:rPr lang="en-US" sz="1600" dirty="0">
                <a:solidFill>
                  <a:srgbClr val="931A68"/>
                </a:solidFill>
                <a:latin typeface="Monaco" pitchFamily="2" charset="77"/>
              </a:rPr>
              <a:t>private</a:t>
            </a:r>
            <a:r>
              <a:rPr lang="en-US" sz="1600" dirty="0">
                <a:latin typeface="Monaco" pitchFamily="2" charset="77"/>
              </a:rPr>
              <a:t> </a:t>
            </a:r>
            <a:r>
              <a:rPr lang="en-US" sz="1600" dirty="0" err="1">
                <a:latin typeface="Monaco" pitchFamily="2" charset="77"/>
              </a:rPr>
              <a:t>GRect</a:t>
            </a:r>
            <a:r>
              <a:rPr lang="en-US" sz="1600" dirty="0">
                <a:latin typeface="Monaco" pitchFamily="2" charset="77"/>
              </a:rPr>
              <a:t> </a:t>
            </a:r>
            <a:r>
              <a:rPr lang="en-US" sz="1600" dirty="0">
                <a:solidFill>
                  <a:srgbClr val="0326CC"/>
                </a:solidFill>
                <a:latin typeface="Monaco" pitchFamily="2" charset="77"/>
              </a:rPr>
              <a:t>square</a:t>
            </a:r>
            <a:r>
              <a:rPr lang="en-US" sz="1600" dirty="0">
                <a:latin typeface="Monaco" pitchFamily="2" charset="77"/>
              </a:rPr>
              <a:t> = </a:t>
            </a:r>
            <a:r>
              <a:rPr lang="en-US" sz="1600" dirty="0">
                <a:solidFill>
                  <a:srgbClr val="931A68"/>
                </a:solidFill>
                <a:latin typeface="Monaco" pitchFamily="2" charset="77"/>
              </a:rPr>
              <a:t>null</a:t>
            </a:r>
            <a:r>
              <a:rPr lang="en-US" sz="1600" dirty="0">
                <a:latin typeface="Monaco" pitchFamily="2" charset="77"/>
              </a:rPr>
              <a:t>;</a:t>
            </a:r>
          </a:p>
          <a:p>
            <a:endParaRPr lang="en-US" sz="1600" dirty="0">
              <a:solidFill>
                <a:srgbClr val="931A68"/>
              </a:solidFill>
              <a:latin typeface="Monaco" pitchFamily="2" charset="77"/>
            </a:endParaRPr>
          </a:p>
          <a:p>
            <a:r>
              <a:rPr lang="en-US" sz="1600" dirty="0">
                <a:solidFill>
                  <a:srgbClr val="931A68"/>
                </a:solidFill>
                <a:latin typeface="Monaco" pitchFamily="2" charset="77"/>
              </a:rPr>
              <a:t>public</a:t>
            </a:r>
            <a:r>
              <a:rPr lang="en-US" sz="1600" dirty="0">
                <a:latin typeface="Monaco" pitchFamily="2" charset="77"/>
              </a:rPr>
              <a:t> </a:t>
            </a:r>
            <a:r>
              <a:rPr lang="en-US" sz="1600" dirty="0">
                <a:solidFill>
                  <a:srgbClr val="931A68"/>
                </a:solidFill>
                <a:latin typeface="Monaco" pitchFamily="2" charset="77"/>
              </a:rPr>
              <a:t>void</a:t>
            </a:r>
            <a:r>
              <a:rPr lang="en-US" sz="1600" dirty="0">
                <a:latin typeface="Monaco" pitchFamily="2" charset="77"/>
              </a:rPr>
              <a:t> run() { </a:t>
            </a:r>
          </a:p>
          <a:p>
            <a:r>
              <a:rPr lang="en-US" sz="1600" dirty="0">
                <a:solidFill>
                  <a:srgbClr val="0326CC"/>
                </a:solidFill>
                <a:latin typeface="Monaco" pitchFamily="2" charset="77"/>
              </a:rPr>
              <a:t>	square</a:t>
            </a:r>
            <a:r>
              <a:rPr lang="en-US" sz="1600" dirty="0">
                <a:latin typeface="Monaco" pitchFamily="2" charset="77"/>
              </a:rPr>
              <a:t> = </a:t>
            </a:r>
            <a:r>
              <a:rPr lang="en-US" sz="1600" dirty="0" err="1">
                <a:latin typeface="Monaco" pitchFamily="2" charset="77"/>
              </a:rPr>
              <a:t>makeSquare</a:t>
            </a:r>
            <a:r>
              <a:rPr lang="en-US" sz="1600" dirty="0">
                <a:latin typeface="Monaco" pitchFamily="2" charset="77"/>
              </a:rPr>
              <a:t>();</a:t>
            </a:r>
          </a:p>
          <a:p>
            <a:r>
              <a:rPr lang="en-US" sz="1600" dirty="0">
                <a:latin typeface="Monaco" pitchFamily="2" charset="77"/>
              </a:rPr>
              <a:t>	</a:t>
            </a:r>
            <a:r>
              <a:rPr lang="en-US" sz="1600" dirty="0" err="1">
                <a:latin typeface="Monaco" pitchFamily="2" charset="77"/>
              </a:rPr>
              <a:t>addSquareToCenter</a:t>
            </a:r>
            <a:r>
              <a:rPr lang="en-US" sz="1600" dirty="0">
                <a:latin typeface="Monaco" pitchFamily="2" charset="77"/>
              </a:rPr>
              <a:t>();</a:t>
            </a:r>
          </a:p>
          <a:p>
            <a:r>
              <a:rPr lang="en-US" sz="1600" dirty="0">
                <a:latin typeface="Monaco" pitchFamily="2" charset="77"/>
              </a:rPr>
              <a:t>	</a:t>
            </a:r>
            <a:r>
              <a:rPr lang="en-US" sz="1600" dirty="0" err="1">
                <a:latin typeface="Monaco" pitchFamily="2" charset="77"/>
              </a:rPr>
              <a:t>addMouseListeners</a:t>
            </a:r>
            <a:r>
              <a:rPr lang="en-US" sz="1600" dirty="0">
                <a:latin typeface="Monaco" pitchFamily="2" charset="77"/>
              </a:rPr>
              <a:t>();</a:t>
            </a:r>
          </a:p>
          <a:p>
            <a:r>
              <a:rPr lang="en-US" sz="1600" dirty="0">
                <a:latin typeface="Monaco" pitchFamily="2" charset="77"/>
              </a:rPr>
              <a:t>}</a:t>
            </a:r>
          </a:p>
          <a:p>
            <a:br>
              <a:rPr lang="en-US" sz="1600" dirty="0">
                <a:latin typeface="Monaco" pitchFamily="2" charset="77"/>
              </a:rPr>
            </a:br>
            <a:endParaRPr lang="en-US" sz="1600" dirty="0">
              <a:latin typeface="Monaco" pitchFamily="2" charset="77"/>
            </a:endParaRPr>
          </a:p>
          <a:p>
            <a:r>
              <a:rPr lang="en-US" sz="1600" dirty="0">
                <a:solidFill>
                  <a:srgbClr val="931A68"/>
                </a:solidFill>
                <a:latin typeface="Monaco" pitchFamily="2" charset="77"/>
              </a:rPr>
              <a:t>public</a:t>
            </a:r>
            <a:r>
              <a:rPr lang="en-US" sz="1600" dirty="0">
                <a:latin typeface="Monaco" pitchFamily="2" charset="77"/>
              </a:rPr>
              <a:t> </a:t>
            </a:r>
            <a:r>
              <a:rPr lang="en-US" sz="1600" dirty="0">
                <a:solidFill>
                  <a:srgbClr val="931A68"/>
                </a:solidFill>
                <a:latin typeface="Monaco" pitchFamily="2" charset="77"/>
              </a:rPr>
              <a:t>void</a:t>
            </a:r>
            <a:r>
              <a:rPr lang="en-US" sz="1600" dirty="0">
                <a:latin typeface="Monaco" pitchFamily="2" charset="77"/>
              </a:rPr>
              <a:t> </a:t>
            </a:r>
            <a:r>
              <a:rPr lang="en-US" sz="1600" dirty="0" err="1">
                <a:latin typeface="Monaco" pitchFamily="2" charset="77"/>
              </a:rPr>
              <a:t>mouseMoved</a:t>
            </a:r>
            <a:r>
              <a:rPr lang="en-US" sz="1600" dirty="0">
                <a:latin typeface="Monaco" pitchFamily="2" charset="77"/>
              </a:rPr>
              <a:t>(</a:t>
            </a:r>
            <a:r>
              <a:rPr lang="en-US" sz="1600" dirty="0" err="1">
                <a:latin typeface="Monaco" pitchFamily="2" charset="77"/>
              </a:rPr>
              <a:t>MouseEvent</a:t>
            </a:r>
            <a:r>
              <a:rPr lang="en-US" sz="1600" dirty="0">
                <a:latin typeface="Monaco" pitchFamily="2" charset="77"/>
              </a:rPr>
              <a:t> </a:t>
            </a:r>
            <a:r>
              <a:rPr lang="en-US" sz="1600" dirty="0">
                <a:solidFill>
                  <a:srgbClr val="7E504F"/>
                </a:solidFill>
                <a:latin typeface="Monaco" pitchFamily="2" charset="77"/>
              </a:rPr>
              <a:t>e</a:t>
            </a:r>
            <a:r>
              <a:rPr lang="en-US" sz="1600" dirty="0">
                <a:latin typeface="Monaco" pitchFamily="2" charset="77"/>
              </a:rPr>
              <a:t>) {</a:t>
            </a:r>
          </a:p>
          <a:p>
            <a:r>
              <a:rPr lang="en-US" sz="1600" dirty="0">
                <a:solidFill>
                  <a:srgbClr val="931A68"/>
                </a:solidFill>
                <a:latin typeface="Monaco" pitchFamily="2" charset="77"/>
              </a:rPr>
              <a:t>	</a:t>
            </a:r>
            <a:r>
              <a:rPr lang="en-US" sz="1600" dirty="0" err="1">
                <a:solidFill>
                  <a:srgbClr val="931A68"/>
                </a:solidFill>
                <a:latin typeface="Monaco" pitchFamily="2" charset="77"/>
              </a:rPr>
              <a:t>int</a:t>
            </a:r>
            <a:r>
              <a:rPr lang="en-US" sz="1600" dirty="0">
                <a:latin typeface="Monaco" pitchFamily="2" charset="77"/>
              </a:rPr>
              <a:t> </a:t>
            </a:r>
            <a:r>
              <a:rPr lang="en-US" sz="1600" dirty="0">
                <a:solidFill>
                  <a:srgbClr val="7E504F"/>
                </a:solidFill>
                <a:latin typeface="Monaco" pitchFamily="2" charset="77"/>
              </a:rPr>
              <a:t>x</a:t>
            </a:r>
            <a:r>
              <a:rPr lang="en-US" sz="1600" dirty="0">
                <a:latin typeface="Monaco" pitchFamily="2" charset="77"/>
              </a:rPr>
              <a:t> = </a:t>
            </a:r>
            <a:r>
              <a:rPr lang="en-US" sz="1600" dirty="0" err="1">
                <a:solidFill>
                  <a:srgbClr val="7E504F"/>
                </a:solidFill>
                <a:latin typeface="Monaco" pitchFamily="2" charset="77"/>
              </a:rPr>
              <a:t>e</a:t>
            </a:r>
            <a:r>
              <a:rPr lang="en-US" sz="1600" dirty="0" err="1">
                <a:latin typeface="Monaco" pitchFamily="2" charset="77"/>
              </a:rPr>
              <a:t>.getX</a:t>
            </a:r>
            <a:r>
              <a:rPr lang="en-US" sz="1600" dirty="0">
                <a:latin typeface="Monaco" pitchFamily="2" charset="77"/>
              </a:rPr>
              <a:t>() - </a:t>
            </a:r>
            <a:r>
              <a:rPr lang="en-US" sz="1600" dirty="0">
                <a:solidFill>
                  <a:srgbClr val="0326CC"/>
                </a:solidFill>
                <a:latin typeface="Monaco" pitchFamily="2" charset="77"/>
              </a:rPr>
              <a:t>SQUARE_SIZE</a:t>
            </a:r>
            <a:r>
              <a:rPr lang="en-US" sz="1600" dirty="0">
                <a:latin typeface="Monaco" pitchFamily="2" charset="77"/>
              </a:rPr>
              <a:t>/2;</a:t>
            </a:r>
          </a:p>
          <a:p>
            <a:r>
              <a:rPr lang="en-US" sz="1600" dirty="0">
                <a:solidFill>
                  <a:srgbClr val="931A68"/>
                </a:solidFill>
                <a:latin typeface="Monaco" pitchFamily="2" charset="77"/>
              </a:rPr>
              <a:t>	</a:t>
            </a:r>
            <a:r>
              <a:rPr lang="en-US" sz="1600" dirty="0" err="1">
                <a:solidFill>
                  <a:srgbClr val="931A68"/>
                </a:solidFill>
                <a:latin typeface="Monaco" pitchFamily="2" charset="77"/>
              </a:rPr>
              <a:t>int</a:t>
            </a:r>
            <a:r>
              <a:rPr lang="en-US" sz="1600" dirty="0">
                <a:latin typeface="Monaco" pitchFamily="2" charset="77"/>
              </a:rPr>
              <a:t> </a:t>
            </a:r>
            <a:r>
              <a:rPr lang="en-US" sz="1600" dirty="0">
                <a:solidFill>
                  <a:srgbClr val="7E504F"/>
                </a:solidFill>
                <a:latin typeface="Monaco" pitchFamily="2" charset="77"/>
              </a:rPr>
              <a:t>y</a:t>
            </a:r>
            <a:r>
              <a:rPr lang="en-US" sz="1600" dirty="0">
                <a:latin typeface="Monaco" pitchFamily="2" charset="77"/>
              </a:rPr>
              <a:t> = </a:t>
            </a:r>
            <a:r>
              <a:rPr lang="en-US" sz="1600" dirty="0" err="1">
                <a:solidFill>
                  <a:srgbClr val="7E504F"/>
                </a:solidFill>
                <a:latin typeface="Monaco" pitchFamily="2" charset="77"/>
              </a:rPr>
              <a:t>e</a:t>
            </a:r>
            <a:r>
              <a:rPr lang="en-US" sz="1600" dirty="0" err="1">
                <a:latin typeface="Monaco" pitchFamily="2" charset="77"/>
              </a:rPr>
              <a:t>.getY</a:t>
            </a:r>
            <a:r>
              <a:rPr lang="en-US" sz="1600" dirty="0">
                <a:latin typeface="Monaco" pitchFamily="2" charset="77"/>
              </a:rPr>
              <a:t>() - </a:t>
            </a:r>
            <a:r>
              <a:rPr lang="en-US" sz="1600" dirty="0">
                <a:solidFill>
                  <a:srgbClr val="0326CC"/>
                </a:solidFill>
                <a:latin typeface="Monaco" pitchFamily="2" charset="77"/>
              </a:rPr>
              <a:t>SQUARE_SIZE</a:t>
            </a:r>
            <a:r>
              <a:rPr lang="en-US" sz="1600" dirty="0">
                <a:latin typeface="Monaco" pitchFamily="2" charset="77"/>
              </a:rPr>
              <a:t>/2;</a:t>
            </a:r>
          </a:p>
          <a:p>
            <a:r>
              <a:rPr lang="en-US" sz="1600" dirty="0">
                <a:solidFill>
                  <a:srgbClr val="0326CC"/>
                </a:solidFill>
                <a:latin typeface="Monaco" pitchFamily="2" charset="77"/>
              </a:rPr>
              <a:t>	</a:t>
            </a:r>
            <a:r>
              <a:rPr lang="en-US" sz="1600" dirty="0" err="1">
                <a:solidFill>
                  <a:srgbClr val="0326CC"/>
                </a:solidFill>
                <a:latin typeface="Monaco" pitchFamily="2" charset="77"/>
              </a:rPr>
              <a:t>square</a:t>
            </a:r>
            <a:r>
              <a:rPr lang="en-US" sz="1600" dirty="0" err="1">
                <a:latin typeface="Monaco" pitchFamily="2" charset="77"/>
              </a:rPr>
              <a:t>.setLocation</a:t>
            </a:r>
            <a:r>
              <a:rPr lang="en-US" sz="1600" dirty="0">
                <a:latin typeface="Monaco" pitchFamily="2" charset="77"/>
              </a:rPr>
              <a:t>(</a:t>
            </a:r>
            <a:r>
              <a:rPr lang="en-US" sz="1600" dirty="0">
                <a:solidFill>
                  <a:srgbClr val="7E504F"/>
                </a:solidFill>
                <a:latin typeface="Monaco" pitchFamily="2" charset="77"/>
              </a:rPr>
              <a:t>x</a:t>
            </a:r>
            <a:r>
              <a:rPr lang="en-US" sz="1600" dirty="0">
                <a:latin typeface="Monaco" pitchFamily="2" charset="77"/>
              </a:rPr>
              <a:t>, </a:t>
            </a:r>
            <a:r>
              <a:rPr lang="en-US" sz="1600" dirty="0">
                <a:solidFill>
                  <a:srgbClr val="7E504F"/>
                </a:solidFill>
                <a:latin typeface="Monaco" pitchFamily="2" charset="77"/>
              </a:rPr>
              <a:t>y</a:t>
            </a:r>
            <a:r>
              <a:rPr lang="en-US" sz="1600" dirty="0">
                <a:latin typeface="Monaco" pitchFamily="2" charset="77"/>
              </a:rPr>
              <a:t>);</a:t>
            </a:r>
          </a:p>
          <a:p>
            <a:r>
              <a:rPr lang="en-US" sz="1600" dirty="0">
                <a:latin typeface="Monaco" pitchFamily="2" charset="77"/>
              </a:rPr>
              <a:t>}</a:t>
            </a:r>
            <a:endParaRPr lang="en-US" sz="1600" dirty="0">
              <a:effectLst/>
              <a:latin typeface="Monaco" pitchFamily="2" charset="77"/>
            </a:endParaRPr>
          </a:p>
        </p:txBody>
      </p:sp>
    </p:spTree>
    <p:extLst>
      <p:ext uri="{BB962C8B-B14F-4D97-AF65-F5344CB8AC3E}">
        <p14:creationId xmlns:p14="http://schemas.microsoft.com/office/powerpoint/2010/main" val="191336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a:solidFill>
                  <a:srgbClr val="B9CDE5"/>
                </a:solidFill>
              </a:rPr>
              <a:t>Source: The Hobbit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Start at the Beginning</a:t>
            </a:r>
          </a:p>
        </p:txBody>
      </p:sp>
    </p:spTree>
    <p:extLst>
      <p:ext uri="{BB962C8B-B14F-4D97-AF65-F5344CB8AC3E}">
        <p14:creationId xmlns:p14="http://schemas.microsoft.com/office/powerpoint/2010/main" val="62931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Objects have a special value called </a:t>
            </a:r>
            <a:r>
              <a:rPr lang="en-US" sz="2400" b="1" dirty="0">
                <a:solidFill>
                  <a:srgbClr val="7030A0"/>
                </a:solidFill>
                <a:latin typeface="Courier" charset="0"/>
                <a:ea typeface="Courier" charset="0"/>
                <a:cs typeface="Courier" charset="0"/>
              </a:rPr>
              <a:t>null</a:t>
            </a:r>
            <a:r>
              <a:rPr lang="en-US" sz="2400" dirty="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7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5" name="Rectangle 2">
            <a:extLst>
              <a:ext uri="{FF2B5EF4-FFF2-40B4-BE49-F238E27FC236}">
                <a16:creationId xmlns:a16="http://schemas.microsoft.com/office/drawing/2014/main" id="{636FDF92-AC8E-024F-B6AC-A8F14631AE8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pitchFamily="2" charset="0"/>
                <a:cs typeface="Century Gothic"/>
              </a:rPr>
              <a:t>getElementAt</a:t>
            </a:r>
            <a:endParaRPr lang="en-US" sz="4000" b="1" dirty="0">
              <a:solidFill>
                <a:schemeClr val="tx1"/>
              </a:solidFill>
              <a:latin typeface="Courier" pitchFamily="2" charset="0"/>
              <a:cs typeface="Century Gothic"/>
            </a:endParaRPr>
          </a:p>
        </p:txBody>
      </p:sp>
    </p:spTree>
    <p:extLst>
      <p:ext uri="{BB962C8B-B14F-4D97-AF65-F5344CB8AC3E}">
        <p14:creationId xmlns:p14="http://schemas.microsoft.com/office/powerpoint/2010/main" val="237052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GObjects</a:t>
            </a:r>
            <a:r>
              <a:rPr lang="en-US" sz="2800" dirty="0"/>
              <a:t> returned by </a:t>
            </a:r>
            <a:r>
              <a:rPr lang="en-US" sz="2800" dirty="0" err="1"/>
              <a:t>getElementAt</a:t>
            </a:r>
            <a:r>
              <a:rPr lang="en-US" sz="2800" dirty="0"/>
              <a:t> might be null!</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maybeAnObject</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ED4B8948-E7FB-6B46-9F40-D30CF4EB8EC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pitchFamily="2" charset="0"/>
                <a:cs typeface="Century Gothic"/>
              </a:rPr>
              <a:t>getElementAt</a:t>
            </a:r>
            <a:endParaRPr lang="en-US" sz="4000" b="1" dirty="0">
              <a:solidFill>
                <a:schemeClr val="tx1"/>
              </a:solidFill>
              <a:latin typeface="Courier" pitchFamily="2" charset="0"/>
              <a:cs typeface="Century Gothic"/>
            </a:endParaRPr>
          </a:p>
        </p:txBody>
      </p:sp>
    </p:spTree>
    <p:extLst>
      <p:ext uri="{BB962C8B-B14F-4D97-AF65-F5344CB8AC3E}">
        <p14:creationId xmlns:p14="http://schemas.microsoft.com/office/powerpoint/2010/main" val="72852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00200"/>
            <a:ext cx="8605777" cy="4525963"/>
          </a:xfrm>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400A3310-E8C7-6043-8A13-523190A9008D}"/>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09C0E83D-7B94-1840-809E-8C822F06122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spTree>
    <p:extLst>
      <p:ext uri="{BB962C8B-B14F-4D97-AF65-F5344CB8AC3E}">
        <p14:creationId xmlns:p14="http://schemas.microsoft.com/office/powerpoint/2010/main" val="4142450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 (throws a </a:t>
            </a:r>
            <a:r>
              <a:rPr lang="en-US" sz="2800" dirty="0" err="1"/>
              <a:t>NullPointerException</a:t>
            </a:r>
            <a:r>
              <a:rPr lang="en-US" sz="280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
        <p:nvSpPr>
          <p:cNvPr id="6" name="Title 5">
            <a:extLst>
              <a:ext uri="{FF2B5EF4-FFF2-40B4-BE49-F238E27FC236}">
                <a16:creationId xmlns:a16="http://schemas.microsoft.com/office/drawing/2014/main" id="{15BE174F-E8B5-AF45-9DDB-337F0D303411}"/>
              </a:ext>
            </a:extLst>
          </p:cNvPr>
          <p:cNvSpPr>
            <a:spLocks noGrp="1"/>
          </p:cNvSpPr>
          <p:nvPr>
            <p:ph type="title"/>
          </p:nvPr>
        </p:nvSpPr>
        <p:spPr/>
        <p:txBody>
          <a:bodyPr/>
          <a:lstStyle/>
          <a:p>
            <a:endParaRPr lang="en-US"/>
          </a:p>
        </p:txBody>
      </p:sp>
      <p:sp>
        <p:nvSpPr>
          <p:cNvPr id="7" name="Rectangle 2">
            <a:extLst>
              <a:ext uri="{FF2B5EF4-FFF2-40B4-BE49-F238E27FC236}">
                <a16:creationId xmlns:a16="http://schemas.microsoft.com/office/drawing/2014/main" id="{F57468BA-530C-DB48-B719-44B1FAB1880E}"/>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sp>
        <p:nvSpPr>
          <p:cNvPr id="2" name="Freeform 1">
            <a:extLst>
              <a:ext uri="{FF2B5EF4-FFF2-40B4-BE49-F238E27FC236}">
                <a16:creationId xmlns:a16="http://schemas.microsoft.com/office/drawing/2014/main" id="{4EBB2377-8F9E-ED4D-B860-FE4633C3647B}"/>
              </a:ext>
            </a:extLst>
          </p:cNvPr>
          <p:cNvSpPr/>
          <p:nvPr/>
        </p:nvSpPr>
        <p:spPr>
          <a:xfrm>
            <a:off x="3599727" y="3183038"/>
            <a:ext cx="2361235" cy="1273215"/>
          </a:xfrm>
          <a:custGeom>
            <a:avLst/>
            <a:gdLst>
              <a:gd name="connsiteX0" fmla="*/ 2314936 w 2361235"/>
              <a:gd name="connsiteY0" fmla="*/ 405114 h 1273215"/>
              <a:gd name="connsiteX1" fmla="*/ 1759351 w 2361235"/>
              <a:gd name="connsiteY1" fmla="*/ 266218 h 1273215"/>
              <a:gd name="connsiteX2" fmla="*/ 1701478 w 2361235"/>
              <a:gd name="connsiteY2" fmla="*/ 243068 h 1273215"/>
              <a:gd name="connsiteX3" fmla="*/ 1632030 w 2361235"/>
              <a:gd name="connsiteY3" fmla="*/ 219919 h 1273215"/>
              <a:gd name="connsiteX4" fmla="*/ 1574157 w 2361235"/>
              <a:gd name="connsiteY4" fmla="*/ 196770 h 1273215"/>
              <a:gd name="connsiteX5" fmla="*/ 1504708 w 2361235"/>
              <a:gd name="connsiteY5" fmla="*/ 173620 h 1273215"/>
              <a:gd name="connsiteX6" fmla="*/ 1435260 w 2361235"/>
              <a:gd name="connsiteY6" fmla="*/ 138896 h 1273215"/>
              <a:gd name="connsiteX7" fmla="*/ 1365812 w 2361235"/>
              <a:gd name="connsiteY7" fmla="*/ 115747 h 1273215"/>
              <a:gd name="connsiteX8" fmla="*/ 1331088 w 2361235"/>
              <a:gd name="connsiteY8" fmla="*/ 104172 h 1273215"/>
              <a:gd name="connsiteX9" fmla="*/ 1284789 w 2361235"/>
              <a:gd name="connsiteY9" fmla="*/ 92597 h 1273215"/>
              <a:gd name="connsiteX10" fmla="*/ 1203767 w 2361235"/>
              <a:gd name="connsiteY10" fmla="*/ 69448 h 1273215"/>
              <a:gd name="connsiteX11" fmla="*/ 1076445 w 2361235"/>
              <a:gd name="connsiteY11" fmla="*/ 46299 h 1273215"/>
              <a:gd name="connsiteX12" fmla="*/ 960698 w 2361235"/>
              <a:gd name="connsiteY12" fmla="*/ 23149 h 1273215"/>
              <a:gd name="connsiteX13" fmla="*/ 914400 w 2361235"/>
              <a:gd name="connsiteY13" fmla="*/ 11575 h 1273215"/>
              <a:gd name="connsiteX14" fmla="*/ 798653 w 2361235"/>
              <a:gd name="connsiteY14" fmla="*/ 0 h 1273215"/>
              <a:gd name="connsiteX15" fmla="*/ 474562 w 2361235"/>
              <a:gd name="connsiteY15" fmla="*/ 11575 h 1273215"/>
              <a:gd name="connsiteX16" fmla="*/ 428263 w 2361235"/>
              <a:gd name="connsiteY16" fmla="*/ 23149 h 1273215"/>
              <a:gd name="connsiteX17" fmla="*/ 393539 w 2361235"/>
              <a:gd name="connsiteY17" fmla="*/ 46299 h 1273215"/>
              <a:gd name="connsiteX18" fmla="*/ 347240 w 2361235"/>
              <a:gd name="connsiteY18" fmla="*/ 69448 h 1273215"/>
              <a:gd name="connsiteX19" fmla="*/ 277792 w 2361235"/>
              <a:gd name="connsiteY19" fmla="*/ 138896 h 1273215"/>
              <a:gd name="connsiteX20" fmla="*/ 243068 w 2361235"/>
              <a:gd name="connsiteY20" fmla="*/ 162046 h 1273215"/>
              <a:gd name="connsiteX21" fmla="*/ 173620 w 2361235"/>
              <a:gd name="connsiteY21" fmla="*/ 254643 h 1273215"/>
              <a:gd name="connsiteX22" fmla="*/ 138896 w 2361235"/>
              <a:gd name="connsiteY22" fmla="*/ 289367 h 1273215"/>
              <a:gd name="connsiteX23" fmla="*/ 92597 w 2361235"/>
              <a:gd name="connsiteY23" fmla="*/ 370390 h 1273215"/>
              <a:gd name="connsiteX24" fmla="*/ 46298 w 2361235"/>
              <a:gd name="connsiteY24" fmla="*/ 474562 h 1273215"/>
              <a:gd name="connsiteX25" fmla="*/ 23149 w 2361235"/>
              <a:gd name="connsiteY25" fmla="*/ 509286 h 1273215"/>
              <a:gd name="connsiteX26" fmla="*/ 0 w 2361235"/>
              <a:gd name="connsiteY26" fmla="*/ 590309 h 1273215"/>
              <a:gd name="connsiteX27" fmla="*/ 11574 w 2361235"/>
              <a:gd name="connsiteY27" fmla="*/ 706056 h 1273215"/>
              <a:gd name="connsiteX28" fmla="*/ 23149 w 2361235"/>
              <a:gd name="connsiteY28" fmla="*/ 740780 h 1273215"/>
              <a:gd name="connsiteX29" fmla="*/ 69448 w 2361235"/>
              <a:gd name="connsiteY29" fmla="*/ 775504 h 1273215"/>
              <a:gd name="connsiteX30" fmla="*/ 138896 w 2361235"/>
              <a:gd name="connsiteY30" fmla="*/ 844952 h 1273215"/>
              <a:gd name="connsiteX31" fmla="*/ 162045 w 2361235"/>
              <a:gd name="connsiteY31" fmla="*/ 879676 h 1273215"/>
              <a:gd name="connsiteX32" fmla="*/ 254643 w 2361235"/>
              <a:gd name="connsiteY32" fmla="*/ 949124 h 1273215"/>
              <a:gd name="connsiteX33" fmla="*/ 300941 w 2361235"/>
              <a:gd name="connsiteY33" fmla="*/ 972273 h 1273215"/>
              <a:gd name="connsiteX34" fmla="*/ 381964 w 2361235"/>
              <a:gd name="connsiteY34" fmla="*/ 1018572 h 1273215"/>
              <a:gd name="connsiteX35" fmla="*/ 428263 w 2361235"/>
              <a:gd name="connsiteY35" fmla="*/ 1053296 h 1273215"/>
              <a:gd name="connsiteX36" fmla="*/ 601883 w 2361235"/>
              <a:gd name="connsiteY36" fmla="*/ 1134319 h 1273215"/>
              <a:gd name="connsiteX37" fmla="*/ 706055 w 2361235"/>
              <a:gd name="connsiteY37" fmla="*/ 1180618 h 1273215"/>
              <a:gd name="connsiteX38" fmla="*/ 740779 w 2361235"/>
              <a:gd name="connsiteY38" fmla="*/ 1192192 h 1273215"/>
              <a:gd name="connsiteX39" fmla="*/ 844951 w 2361235"/>
              <a:gd name="connsiteY39" fmla="*/ 1215342 h 1273215"/>
              <a:gd name="connsiteX40" fmla="*/ 925974 w 2361235"/>
              <a:gd name="connsiteY40" fmla="*/ 1238491 h 1273215"/>
              <a:gd name="connsiteX41" fmla="*/ 1018572 w 2361235"/>
              <a:gd name="connsiteY41" fmla="*/ 1250066 h 1273215"/>
              <a:gd name="connsiteX42" fmla="*/ 1076445 w 2361235"/>
              <a:gd name="connsiteY42" fmla="*/ 1261640 h 1273215"/>
              <a:gd name="connsiteX43" fmla="*/ 1169043 w 2361235"/>
              <a:gd name="connsiteY43" fmla="*/ 1273215 h 1273215"/>
              <a:gd name="connsiteX44" fmla="*/ 1446835 w 2361235"/>
              <a:gd name="connsiteY44" fmla="*/ 1261640 h 1273215"/>
              <a:gd name="connsiteX45" fmla="*/ 1493134 w 2361235"/>
              <a:gd name="connsiteY45" fmla="*/ 1250066 h 1273215"/>
              <a:gd name="connsiteX46" fmla="*/ 1608881 w 2361235"/>
              <a:gd name="connsiteY46" fmla="*/ 1203767 h 1273215"/>
              <a:gd name="connsiteX47" fmla="*/ 1643605 w 2361235"/>
              <a:gd name="connsiteY47" fmla="*/ 1192192 h 1273215"/>
              <a:gd name="connsiteX48" fmla="*/ 1701478 w 2361235"/>
              <a:gd name="connsiteY48" fmla="*/ 1169043 h 1273215"/>
              <a:gd name="connsiteX49" fmla="*/ 1736202 w 2361235"/>
              <a:gd name="connsiteY49" fmla="*/ 1157468 h 1273215"/>
              <a:gd name="connsiteX50" fmla="*/ 1782501 w 2361235"/>
              <a:gd name="connsiteY50" fmla="*/ 1134319 h 1273215"/>
              <a:gd name="connsiteX51" fmla="*/ 1898248 w 2361235"/>
              <a:gd name="connsiteY51" fmla="*/ 1088020 h 1273215"/>
              <a:gd name="connsiteX52" fmla="*/ 1944546 w 2361235"/>
              <a:gd name="connsiteY52" fmla="*/ 1064871 h 1273215"/>
              <a:gd name="connsiteX53" fmla="*/ 1979270 w 2361235"/>
              <a:gd name="connsiteY53" fmla="*/ 1030147 h 1273215"/>
              <a:gd name="connsiteX54" fmla="*/ 2037144 w 2361235"/>
              <a:gd name="connsiteY54" fmla="*/ 995423 h 1273215"/>
              <a:gd name="connsiteX55" fmla="*/ 2118167 w 2361235"/>
              <a:gd name="connsiteY55" fmla="*/ 937549 h 1273215"/>
              <a:gd name="connsiteX56" fmla="*/ 2152891 w 2361235"/>
              <a:gd name="connsiteY56" fmla="*/ 914400 h 1273215"/>
              <a:gd name="connsiteX57" fmla="*/ 2257063 w 2361235"/>
              <a:gd name="connsiteY57" fmla="*/ 775504 h 1273215"/>
              <a:gd name="connsiteX58" fmla="*/ 2314936 w 2361235"/>
              <a:gd name="connsiteY58" fmla="*/ 682906 h 1273215"/>
              <a:gd name="connsiteX59" fmla="*/ 2326511 w 2361235"/>
              <a:gd name="connsiteY59" fmla="*/ 648182 h 1273215"/>
              <a:gd name="connsiteX60" fmla="*/ 2349660 w 2361235"/>
              <a:gd name="connsiteY60" fmla="*/ 601884 h 1273215"/>
              <a:gd name="connsiteX61" fmla="*/ 2361235 w 2361235"/>
              <a:gd name="connsiteY61" fmla="*/ 555585 h 1273215"/>
              <a:gd name="connsiteX62" fmla="*/ 2349660 w 2361235"/>
              <a:gd name="connsiteY62" fmla="*/ 439838 h 1273215"/>
              <a:gd name="connsiteX63" fmla="*/ 2280212 w 2361235"/>
              <a:gd name="connsiteY63" fmla="*/ 393539 h 1273215"/>
              <a:gd name="connsiteX64" fmla="*/ 2164465 w 2361235"/>
              <a:gd name="connsiteY64" fmla="*/ 370390 h 1273215"/>
              <a:gd name="connsiteX65" fmla="*/ 2060293 w 2361235"/>
              <a:gd name="connsiteY65" fmla="*/ 347240 h 1273215"/>
              <a:gd name="connsiteX66" fmla="*/ 1701478 w 2361235"/>
              <a:gd name="connsiteY66" fmla="*/ 358815 h 1273215"/>
              <a:gd name="connsiteX67" fmla="*/ 1666754 w 2361235"/>
              <a:gd name="connsiteY67" fmla="*/ 381965 h 12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61235" h="1273215">
                <a:moveTo>
                  <a:pt x="2314936" y="405114"/>
                </a:moveTo>
                <a:cubicBezTo>
                  <a:pt x="2171972" y="371254"/>
                  <a:pt x="1929564" y="322956"/>
                  <a:pt x="1759351" y="266218"/>
                </a:cubicBezTo>
                <a:cubicBezTo>
                  <a:pt x="1739640" y="259648"/>
                  <a:pt x="1721004" y="250169"/>
                  <a:pt x="1701478" y="243068"/>
                </a:cubicBezTo>
                <a:cubicBezTo>
                  <a:pt x="1678546" y="234729"/>
                  <a:pt x="1654686" y="228981"/>
                  <a:pt x="1632030" y="219919"/>
                </a:cubicBezTo>
                <a:cubicBezTo>
                  <a:pt x="1612739" y="212203"/>
                  <a:pt x="1593683" y="203870"/>
                  <a:pt x="1574157" y="196770"/>
                </a:cubicBezTo>
                <a:cubicBezTo>
                  <a:pt x="1551224" y="188431"/>
                  <a:pt x="1527233" y="183005"/>
                  <a:pt x="1504708" y="173620"/>
                </a:cubicBezTo>
                <a:cubicBezTo>
                  <a:pt x="1480817" y="163665"/>
                  <a:pt x="1459151" y="148850"/>
                  <a:pt x="1435260" y="138896"/>
                </a:cubicBezTo>
                <a:cubicBezTo>
                  <a:pt x="1412736" y="129511"/>
                  <a:pt x="1388961" y="123463"/>
                  <a:pt x="1365812" y="115747"/>
                </a:cubicBezTo>
                <a:cubicBezTo>
                  <a:pt x="1354237" y="111889"/>
                  <a:pt x="1342925" y="107131"/>
                  <a:pt x="1331088" y="104172"/>
                </a:cubicBezTo>
                <a:cubicBezTo>
                  <a:pt x="1315655" y="100314"/>
                  <a:pt x="1300085" y="96967"/>
                  <a:pt x="1284789" y="92597"/>
                </a:cubicBezTo>
                <a:cubicBezTo>
                  <a:pt x="1217130" y="73266"/>
                  <a:pt x="1285167" y="87537"/>
                  <a:pt x="1203767" y="69448"/>
                </a:cubicBezTo>
                <a:cubicBezTo>
                  <a:pt x="1129942" y="53042"/>
                  <a:pt x="1156874" y="61379"/>
                  <a:pt x="1076445" y="46299"/>
                </a:cubicBezTo>
                <a:cubicBezTo>
                  <a:pt x="1037772" y="39048"/>
                  <a:pt x="998870" y="32692"/>
                  <a:pt x="960698" y="23149"/>
                </a:cubicBezTo>
                <a:cubicBezTo>
                  <a:pt x="945265" y="19291"/>
                  <a:pt x="930148" y="13825"/>
                  <a:pt x="914400" y="11575"/>
                </a:cubicBezTo>
                <a:cubicBezTo>
                  <a:pt x="876015" y="6091"/>
                  <a:pt x="837235" y="3858"/>
                  <a:pt x="798653" y="0"/>
                </a:cubicBezTo>
                <a:cubicBezTo>
                  <a:pt x="690623" y="3858"/>
                  <a:pt x="582451" y="4832"/>
                  <a:pt x="474562" y="11575"/>
                </a:cubicBezTo>
                <a:cubicBezTo>
                  <a:pt x="458685" y="12567"/>
                  <a:pt x="442885" y="16883"/>
                  <a:pt x="428263" y="23149"/>
                </a:cubicBezTo>
                <a:cubicBezTo>
                  <a:pt x="415477" y="28629"/>
                  <a:pt x="405617" y="39397"/>
                  <a:pt x="393539" y="46299"/>
                </a:cubicBezTo>
                <a:cubicBezTo>
                  <a:pt x="378558" y="54860"/>
                  <a:pt x="362673" y="61732"/>
                  <a:pt x="347240" y="69448"/>
                </a:cubicBezTo>
                <a:cubicBezTo>
                  <a:pt x="324091" y="92597"/>
                  <a:pt x="305032" y="120736"/>
                  <a:pt x="277792" y="138896"/>
                </a:cubicBezTo>
                <a:cubicBezTo>
                  <a:pt x="266217" y="146613"/>
                  <a:pt x="252374" y="151706"/>
                  <a:pt x="243068" y="162046"/>
                </a:cubicBezTo>
                <a:cubicBezTo>
                  <a:pt x="217258" y="190724"/>
                  <a:pt x="200902" y="227361"/>
                  <a:pt x="173620" y="254643"/>
                </a:cubicBezTo>
                <a:lnTo>
                  <a:pt x="138896" y="289367"/>
                </a:lnTo>
                <a:cubicBezTo>
                  <a:pt x="75666" y="447437"/>
                  <a:pt x="149360" y="285243"/>
                  <a:pt x="92597" y="370390"/>
                </a:cubicBezTo>
                <a:cubicBezTo>
                  <a:pt x="68054" y="407205"/>
                  <a:pt x="66346" y="434466"/>
                  <a:pt x="46298" y="474562"/>
                </a:cubicBezTo>
                <a:cubicBezTo>
                  <a:pt x="40077" y="487004"/>
                  <a:pt x="29370" y="496844"/>
                  <a:pt x="23149" y="509286"/>
                </a:cubicBezTo>
                <a:cubicBezTo>
                  <a:pt x="14844" y="525895"/>
                  <a:pt x="3710" y="575469"/>
                  <a:pt x="0" y="590309"/>
                </a:cubicBezTo>
                <a:cubicBezTo>
                  <a:pt x="3858" y="628891"/>
                  <a:pt x="5678" y="667732"/>
                  <a:pt x="11574" y="706056"/>
                </a:cubicBezTo>
                <a:cubicBezTo>
                  <a:pt x="13429" y="718115"/>
                  <a:pt x="15338" y="731407"/>
                  <a:pt x="23149" y="740780"/>
                </a:cubicBezTo>
                <a:cubicBezTo>
                  <a:pt x="35499" y="755600"/>
                  <a:pt x="55807" y="761863"/>
                  <a:pt x="69448" y="775504"/>
                </a:cubicBezTo>
                <a:cubicBezTo>
                  <a:pt x="155589" y="861645"/>
                  <a:pt x="57062" y="790397"/>
                  <a:pt x="138896" y="844952"/>
                </a:cubicBezTo>
                <a:cubicBezTo>
                  <a:pt x="146612" y="856527"/>
                  <a:pt x="152208" y="869839"/>
                  <a:pt x="162045" y="879676"/>
                </a:cubicBezTo>
                <a:cubicBezTo>
                  <a:pt x="176890" y="894521"/>
                  <a:pt x="229709" y="934876"/>
                  <a:pt x="254643" y="949124"/>
                </a:cubicBezTo>
                <a:cubicBezTo>
                  <a:pt x="269624" y="957684"/>
                  <a:pt x="286309" y="963128"/>
                  <a:pt x="300941" y="972273"/>
                </a:cubicBezTo>
                <a:cubicBezTo>
                  <a:pt x="381026" y="1022326"/>
                  <a:pt x="313744" y="995831"/>
                  <a:pt x="381964" y="1018572"/>
                </a:cubicBezTo>
                <a:cubicBezTo>
                  <a:pt x="397397" y="1030147"/>
                  <a:pt x="411600" y="1043576"/>
                  <a:pt x="428263" y="1053296"/>
                </a:cubicBezTo>
                <a:cubicBezTo>
                  <a:pt x="496926" y="1093350"/>
                  <a:pt x="531898" y="1102508"/>
                  <a:pt x="601883" y="1134319"/>
                </a:cubicBezTo>
                <a:cubicBezTo>
                  <a:pt x="684542" y="1171891"/>
                  <a:pt x="610756" y="1144881"/>
                  <a:pt x="706055" y="1180618"/>
                </a:cubicBezTo>
                <a:cubicBezTo>
                  <a:pt x="717479" y="1184902"/>
                  <a:pt x="728943" y="1189233"/>
                  <a:pt x="740779" y="1192192"/>
                </a:cubicBezTo>
                <a:cubicBezTo>
                  <a:pt x="836270" y="1216064"/>
                  <a:pt x="761763" y="1191575"/>
                  <a:pt x="844951" y="1215342"/>
                </a:cubicBezTo>
                <a:cubicBezTo>
                  <a:pt x="883469" y="1226347"/>
                  <a:pt x="882570" y="1231257"/>
                  <a:pt x="925974" y="1238491"/>
                </a:cubicBezTo>
                <a:cubicBezTo>
                  <a:pt x="956657" y="1243605"/>
                  <a:pt x="987827" y="1245336"/>
                  <a:pt x="1018572" y="1250066"/>
                </a:cubicBezTo>
                <a:cubicBezTo>
                  <a:pt x="1038016" y="1253057"/>
                  <a:pt x="1057001" y="1258649"/>
                  <a:pt x="1076445" y="1261640"/>
                </a:cubicBezTo>
                <a:cubicBezTo>
                  <a:pt x="1107190" y="1266370"/>
                  <a:pt x="1138177" y="1269357"/>
                  <a:pt x="1169043" y="1273215"/>
                </a:cubicBezTo>
                <a:cubicBezTo>
                  <a:pt x="1261640" y="1269357"/>
                  <a:pt x="1354393" y="1268243"/>
                  <a:pt x="1446835" y="1261640"/>
                </a:cubicBezTo>
                <a:cubicBezTo>
                  <a:pt x="1462702" y="1260507"/>
                  <a:pt x="1477897" y="1254637"/>
                  <a:pt x="1493134" y="1250066"/>
                </a:cubicBezTo>
                <a:cubicBezTo>
                  <a:pt x="1610212" y="1214943"/>
                  <a:pt x="1518651" y="1242437"/>
                  <a:pt x="1608881" y="1203767"/>
                </a:cubicBezTo>
                <a:cubicBezTo>
                  <a:pt x="1620095" y="1198961"/>
                  <a:pt x="1632181" y="1196476"/>
                  <a:pt x="1643605" y="1192192"/>
                </a:cubicBezTo>
                <a:cubicBezTo>
                  <a:pt x="1663059" y="1184897"/>
                  <a:pt x="1682024" y="1176338"/>
                  <a:pt x="1701478" y="1169043"/>
                </a:cubicBezTo>
                <a:cubicBezTo>
                  <a:pt x="1712902" y="1164759"/>
                  <a:pt x="1724988" y="1162274"/>
                  <a:pt x="1736202" y="1157468"/>
                </a:cubicBezTo>
                <a:cubicBezTo>
                  <a:pt x="1752061" y="1150671"/>
                  <a:pt x="1766642" y="1141116"/>
                  <a:pt x="1782501" y="1134319"/>
                </a:cubicBezTo>
                <a:cubicBezTo>
                  <a:pt x="1820696" y="1117950"/>
                  <a:pt x="1861081" y="1106604"/>
                  <a:pt x="1898248" y="1088020"/>
                </a:cubicBezTo>
                <a:cubicBezTo>
                  <a:pt x="1913681" y="1080304"/>
                  <a:pt x="1930506" y="1074900"/>
                  <a:pt x="1944546" y="1064871"/>
                </a:cubicBezTo>
                <a:cubicBezTo>
                  <a:pt x="1957866" y="1055357"/>
                  <a:pt x="1966175" y="1039968"/>
                  <a:pt x="1979270" y="1030147"/>
                </a:cubicBezTo>
                <a:cubicBezTo>
                  <a:pt x="1997268" y="1016649"/>
                  <a:pt x="2018066" y="1007347"/>
                  <a:pt x="2037144" y="995423"/>
                </a:cubicBezTo>
                <a:cubicBezTo>
                  <a:pt x="2080779" y="968151"/>
                  <a:pt x="2070640" y="971497"/>
                  <a:pt x="2118167" y="937549"/>
                </a:cubicBezTo>
                <a:cubicBezTo>
                  <a:pt x="2129487" y="929463"/>
                  <a:pt x="2143533" y="924693"/>
                  <a:pt x="2152891" y="914400"/>
                </a:cubicBezTo>
                <a:cubicBezTo>
                  <a:pt x="2159033" y="907643"/>
                  <a:pt x="2235893" y="812553"/>
                  <a:pt x="2257063" y="775504"/>
                </a:cubicBezTo>
                <a:cubicBezTo>
                  <a:pt x="2307905" y="686530"/>
                  <a:pt x="2248543" y="771430"/>
                  <a:pt x="2314936" y="682906"/>
                </a:cubicBezTo>
                <a:cubicBezTo>
                  <a:pt x="2318794" y="671331"/>
                  <a:pt x="2321705" y="659396"/>
                  <a:pt x="2326511" y="648182"/>
                </a:cubicBezTo>
                <a:cubicBezTo>
                  <a:pt x="2333308" y="632323"/>
                  <a:pt x="2343602" y="618040"/>
                  <a:pt x="2349660" y="601884"/>
                </a:cubicBezTo>
                <a:cubicBezTo>
                  <a:pt x="2355246" y="586989"/>
                  <a:pt x="2357377" y="571018"/>
                  <a:pt x="2361235" y="555585"/>
                </a:cubicBezTo>
                <a:cubicBezTo>
                  <a:pt x="2357377" y="517003"/>
                  <a:pt x="2367001" y="474519"/>
                  <a:pt x="2349660" y="439838"/>
                </a:cubicBezTo>
                <a:cubicBezTo>
                  <a:pt x="2337218" y="414953"/>
                  <a:pt x="2307494" y="398995"/>
                  <a:pt x="2280212" y="393539"/>
                </a:cubicBezTo>
                <a:cubicBezTo>
                  <a:pt x="2241630" y="385823"/>
                  <a:pt x="2202637" y="379933"/>
                  <a:pt x="2164465" y="370390"/>
                </a:cubicBezTo>
                <a:cubicBezTo>
                  <a:pt x="2099081" y="354043"/>
                  <a:pt x="2133766" y="361935"/>
                  <a:pt x="2060293" y="347240"/>
                </a:cubicBezTo>
                <a:cubicBezTo>
                  <a:pt x="1940688" y="351098"/>
                  <a:pt x="1820682" y="348297"/>
                  <a:pt x="1701478" y="358815"/>
                </a:cubicBezTo>
                <a:cubicBezTo>
                  <a:pt x="1687621" y="360038"/>
                  <a:pt x="1666754" y="381965"/>
                  <a:pt x="1666754" y="381965"/>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93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Debris Sweeper</a:t>
            </a: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71977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fontScale="92500" lnSpcReduction="10000"/>
          </a:bodyPr>
          <a:lstStyle/>
          <a:p>
            <a:pPr marL="0" indent="0">
              <a:buNone/>
            </a:pPr>
            <a:r>
              <a:rPr lang="en-US" dirty="0"/>
              <a:t>New Commands</a:t>
            </a:r>
          </a:p>
          <a:p>
            <a:r>
              <a:rPr lang="en-US" dirty="0" err="1">
                <a:latin typeface="Courier"/>
                <a:cs typeface="Courier"/>
              </a:rPr>
              <a:t>rg.nextInt</a:t>
            </a:r>
            <a:r>
              <a:rPr lang="en-US" dirty="0">
                <a:latin typeface="Courier"/>
                <a:cs typeface="Courier"/>
              </a:rPr>
              <a:t>(</a:t>
            </a:r>
            <a:r>
              <a:rPr lang="en-US" i="1" dirty="0">
                <a:latin typeface="Courier"/>
                <a:cs typeface="Courier"/>
              </a:rPr>
              <a:t>max</a:t>
            </a:r>
            <a:r>
              <a:rPr lang="en-US" dirty="0">
                <a:latin typeface="Courier"/>
                <a:cs typeface="Courier"/>
              </a:rPr>
              <a:t>);</a:t>
            </a:r>
          </a:p>
          <a:p>
            <a:r>
              <a:rPr lang="en-US" dirty="0" err="1">
                <a:latin typeface="Courier"/>
                <a:cs typeface="Courier"/>
              </a:rPr>
              <a:t>addMouseListeners</a:t>
            </a:r>
            <a:r>
              <a:rPr lang="en-US" dirty="0">
                <a:latin typeface="Courier"/>
                <a:cs typeface="Courier"/>
              </a:rPr>
              <a:t>();</a:t>
            </a:r>
          </a:p>
          <a:p>
            <a:r>
              <a:rPr lang="en-US" dirty="0" err="1">
                <a:latin typeface="Courier"/>
                <a:cs typeface="Courier"/>
              </a:rPr>
              <a:t>getElementAt</a:t>
            </a:r>
            <a:r>
              <a:rPr lang="en-US" dirty="0">
                <a:latin typeface="Courier"/>
                <a:cs typeface="Courier"/>
              </a:rPr>
              <a:t>(</a:t>
            </a:r>
            <a:r>
              <a:rPr lang="en-US" i="1" dirty="0">
                <a:latin typeface="Courier"/>
                <a:cs typeface="Courier"/>
              </a:rPr>
              <a:t>x</a:t>
            </a:r>
            <a:r>
              <a:rPr lang="en-US" dirty="0">
                <a:latin typeface="Courier"/>
                <a:cs typeface="Courier"/>
              </a:rPr>
              <a:t>, </a:t>
            </a:r>
            <a:r>
              <a:rPr lang="en-US" i="1" dirty="0">
                <a:latin typeface="Courier"/>
                <a:cs typeface="Courier"/>
              </a:rPr>
              <a:t>y</a:t>
            </a:r>
            <a:r>
              <a:rPr lang="en-US" dirty="0">
                <a:latin typeface="Courier"/>
                <a:cs typeface="Courier"/>
              </a:rPr>
              <a:t>);</a:t>
            </a:r>
          </a:p>
          <a:p>
            <a:r>
              <a:rPr lang="en-US" dirty="0">
                <a:latin typeface="Courier"/>
                <a:cs typeface="Courier"/>
              </a:rPr>
              <a:t>remove(</a:t>
            </a:r>
            <a:r>
              <a:rPr lang="en-US" i="1" dirty="0" err="1">
                <a:latin typeface="Courier"/>
                <a:cs typeface="Courier"/>
              </a:rPr>
              <a:t>obj</a:t>
            </a:r>
            <a:r>
              <a:rPr lang="en-US" dirty="0">
                <a:latin typeface="Courier"/>
                <a:cs typeface="Courier"/>
              </a:rPr>
              <a:t>);</a:t>
            </a:r>
          </a:p>
          <a:p>
            <a:endParaRPr lang="en-US" dirty="0">
              <a:latin typeface="Courier"/>
              <a:cs typeface="Courier"/>
            </a:endParaRPr>
          </a:p>
          <a:p>
            <a:pPr marL="0" indent="0">
              <a:buNone/>
            </a:pPr>
            <a:r>
              <a:rPr lang="en-US" dirty="0"/>
              <a:t>New Ideas</a:t>
            </a:r>
          </a:p>
          <a:p>
            <a:r>
              <a:rPr lang="en-US" dirty="0"/>
              <a:t>The Listener Model</a:t>
            </a:r>
          </a:p>
          <a:p>
            <a:r>
              <a:rPr lang="en-US" dirty="0"/>
              <a:t>Instance Variables</a:t>
            </a:r>
          </a:p>
          <a:p>
            <a:r>
              <a:rPr lang="en-US" b="1" dirty="0">
                <a:solidFill>
                  <a:srgbClr val="660066"/>
                </a:solidFill>
                <a:latin typeface="Courier"/>
                <a:cs typeface="Courier"/>
              </a:rPr>
              <a:t>null</a:t>
            </a:r>
          </a:p>
          <a:p>
            <a:endParaRPr lang="en-US" dirty="0"/>
          </a:p>
          <a:p>
            <a:endParaRPr lang="en-US" dirty="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Novelty</a:t>
            </a:r>
          </a:p>
        </p:txBody>
      </p:sp>
    </p:spTree>
    <p:extLst>
      <p:ext uri="{BB962C8B-B14F-4D97-AF65-F5344CB8AC3E}">
        <p14:creationId xmlns:p14="http://schemas.microsoft.com/office/powerpoint/2010/main" val="2526829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a:latin typeface="Times New Roman" charset="0"/>
              </a:rPr>
              <a:t>1.	</a:t>
            </a:r>
            <a:r>
              <a:rPr lang="en-US" sz="2400" dirty="0"/>
              <a:t>The </a:t>
            </a:r>
            <a:r>
              <a:rPr lang="en-US" sz="2400" b="1" dirty="0"/>
              <a:t>run</a:t>
            </a:r>
            <a:r>
              <a:rPr lang="en-US" sz="2800" dirty="0">
                <a:latin typeface="Times New Roman" charset="0"/>
              </a:rPr>
              <a:t> 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Mouse Events</a:t>
            </a:r>
          </a:p>
        </p:txBody>
      </p:sp>
    </p:spTree>
    <p:extLst>
      <p:ext uri="{BB962C8B-B14F-4D97-AF65-F5344CB8AC3E}">
        <p14:creationId xmlns:p14="http://schemas.microsoft.com/office/powerpoint/2010/main" val="208065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a:latin typeface="Times New Roman" charset="0"/>
              </a:rPr>
              <a:t>1.	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Keyboard Events</a:t>
            </a:r>
          </a:p>
        </p:txBody>
      </p:sp>
    </p:spTree>
    <p:extLst>
      <p:ext uri="{BB962C8B-B14F-4D97-AF65-F5344CB8AC3E}">
        <p14:creationId xmlns:p14="http://schemas.microsoft.com/office/powerpoint/2010/main" val="2056376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And Here We Are</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08828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Learning Goals</a:t>
            </a: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a:latin typeface="Chalkboard"/>
                <a:cs typeface="Chalkboard"/>
              </a:rPr>
              <a:t>Write a program that can respond to mouse events</a:t>
            </a:r>
          </a:p>
          <a:p>
            <a:pPr marL="457200" indent="-457200" algn="ctr">
              <a:buAutoNum type="arabicPeriod"/>
            </a:pPr>
            <a:r>
              <a:rPr lang="en-US" sz="2400" dirty="0">
                <a:latin typeface="Chalkboard"/>
                <a:cs typeface="Chalkboard"/>
              </a:rPr>
              <a:t>Use an instance variable in your program</a:t>
            </a:r>
          </a:p>
        </p:txBody>
      </p:sp>
    </p:spTree>
    <p:extLst>
      <p:ext uri="{BB962C8B-B14F-4D97-AF65-F5344CB8AC3E}">
        <p14:creationId xmlns:p14="http://schemas.microsoft.com/office/powerpoint/2010/main" val="1560135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53196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fontScale="92500" lnSpcReduction="10000"/>
          </a:bodyPr>
          <a:lstStyle/>
          <a:p>
            <a:pPr marL="0" indent="0">
              <a:buNone/>
            </a:pPr>
            <a:r>
              <a:rPr lang="en-US" dirty="0"/>
              <a:t>New Commands</a:t>
            </a:r>
          </a:p>
          <a:p>
            <a:r>
              <a:rPr lang="en-US" dirty="0" err="1">
                <a:latin typeface="Courier"/>
                <a:cs typeface="Courier"/>
              </a:rPr>
              <a:t>rg.nextInt</a:t>
            </a:r>
            <a:r>
              <a:rPr lang="en-US" dirty="0">
                <a:latin typeface="Courier"/>
                <a:cs typeface="Courier"/>
              </a:rPr>
              <a:t>(</a:t>
            </a:r>
            <a:r>
              <a:rPr lang="en-US" i="1" dirty="0">
                <a:latin typeface="Courier"/>
                <a:cs typeface="Courier"/>
              </a:rPr>
              <a:t>max</a:t>
            </a:r>
            <a:r>
              <a:rPr lang="en-US" dirty="0">
                <a:latin typeface="Courier"/>
                <a:cs typeface="Courier"/>
              </a:rPr>
              <a:t>);</a:t>
            </a:r>
          </a:p>
          <a:p>
            <a:r>
              <a:rPr lang="en-US" dirty="0" err="1">
                <a:latin typeface="Courier"/>
                <a:cs typeface="Courier"/>
              </a:rPr>
              <a:t>addMouseListeners</a:t>
            </a:r>
            <a:r>
              <a:rPr lang="en-US" dirty="0">
                <a:latin typeface="Courier"/>
                <a:cs typeface="Courier"/>
              </a:rPr>
              <a:t>();</a:t>
            </a:r>
          </a:p>
          <a:p>
            <a:r>
              <a:rPr lang="en-US" dirty="0" err="1">
                <a:latin typeface="Courier"/>
                <a:cs typeface="Courier"/>
              </a:rPr>
              <a:t>getElementAt</a:t>
            </a:r>
            <a:r>
              <a:rPr lang="en-US" dirty="0">
                <a:latin typeface="Courier"/>
                <a:cs typeface="Courier"/>
              </a:rPr>
              <a:t>(</a:t>
            </a:r>
            <a:r>
              <a:rPr lang="en-US" i="1" dirty="0">
                <a:latin typeface="Courier"/>
                <a:cs typeface="Courier"/>
              </a:rPr>
              <a:t>x</a:t>
            </a:r>
            <a:r>
              <a:rPr lang="en-US" dirty="0">
                <a:latin typeface="Courier"/>
                <a:cs typeface="Courier"/>
              </a:rPr>
              <a:t>, </a:t>
            </a:r>
            <a:r>
              <a:rPr lang="en-US" i="1" dirty="0">
                <a:latin typeface="Courier"/>
                <a:cs typeface="Courier"/>
              </a:rPr>
              <a:t>y</a:t>
            </a:r>
            <a:r>
              <a:rPr lang="en-US" dirty="0">
                <a:latin typeface="Courier"/>
                <a:cs typeface="Courier"/>
              </a:rPr>
              <a:t>);</a:t>
            </a:r>
          </a:p>
          <a:p>
            <a:r>
              <a:rPr lang="en-US" dirty="0">
                <a:latin typeface="Courier"/>
                <a:cs typeface="Courier"/>
              </a:rPr>
              <a:t>remove(</a:t>
            </a:r>
            <a:r>
              <a:rPr lang="en-US" i="1" dirty="0" err="1">
                <a:latin typeface="Courier"/>
                <a:cs typeface="Courier"/>
              </a:rPr>
              <a:t>obj</a:t>
            </a:r>
            <a:r>
              <a:rPr lang="en-US" dirty="0">
                <a:latin typeface="Courier"/>
                <a:cs typeface="Courier"/>
              </a:rPr>
              <a:t>);</a:t>
            </a:r>
          </a:p>
          <a:p>
            <a:endParaRPr lang="en-US" dirty="0">
              <a:latin typeface="Courier"/>
              <a:cs typeface="Courier"/>
            </a:endParaRPr>
          </a:p>
          <a:p>
            <a:pPr marL="0" indent="0">
              <a:buNone/>
            </a:pPr>
            <a:r>
              <a:rPr lang="en-US" dirty="0"/>
              <a:t>New Ideas</a:t>
            </a:r>
          </a:p>
          <a:p>
            <a:r>
              <a:rPr lang="en-US" dirty="0"/>
              <a:t>The Listener Model</a:t>
            </a:r>
          </a:p>
          <a:p>
            <a:r>
              <a:rPr lang="en-US" dirty="0"/>
              <a:t>Instance Variables</a:t>
            </a:r>
          </a:p>
          <a:p>
            <a:r>
              <a:rPr lang="en-US" b="1" dirty="0">
                <a:solidFill>
                  <a:srgbClr val="660066"/>
                </a:solidFill>
                <a:latin typeface="Courier"/>
                <a:cs typeface="Courier"/>
              </a:rPr>
              <a:t>null</a:t>
            </a:r>
          </a:p>
          <a:p>
            <a:endParaRPr lang="en-US" dirty="0"/>
          </a:p>
          <a:p>
            <a:endParaRPr lang="en-US" dirty="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Novelty</a:t>
            </a:r>
          </a:p>
        </p:txBody>
      </p:sp>
    </p:spTree>
    <p:extLst>
      <p:ext uri="{BB962C8B-B14F-4D97-AF65-F5344CB8AC3E}">
        <p14:creationId xmlns:p14="http://schemas.microsoft.com/office/powerpoint/2010/main" val="173345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17E7A-1B0D-F34D-9FCC-1B7A3B3FC787}"/>
              </a:ext>
            </a:extLst>
          </p:cNvPr>
          <p:cNvPicPr>
            <a:picLocks noChangeAspect="1"/>
          </p:cNvPicPr>
          <p:nvPr/>
        </p:nvPicPr>
        <p:blipFill>
          <a:blip r:embed="rId2"/>
          <a:stretch>
            <a:fillRect/>
          </a:stretch>
        </p:blipFill>
        <p:spPr>
          <a:xfrm>
            <a:off x="1918304" y="914399"/>
            <a:ext cx="5026541" cy="5862577"/>
          </a:xfrm>
          <a:prstGeom prst="rect">
            <a:avLst/>
          </a:prstGeom>
        </p:spPr>
      </p:pic>
      <p:sp>
        <p:nvSpPr>
          <p:cNvPr id="5" name="Rectangle 2">
            <a:extLst>
              <a:ext uri="{FF2B5EF4-FFF2-40B4-BE49-F238E27FC236}">
                <a16:creationId xmlns:a16="http://schemas.microsoft.com/office/drawing/2014/main" id="{27EF668C-3122-F34D-A86A-6CDD475751AB}"/>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Random Numbers</a:t>
            </a:r>
          </a:p>
        </p:txBody>
      </p:sp>
      <p:sp>
        <p:nvSpPr>
          <p:cNvPr id="6" name="Rectangle 5">
            <a:extLst>
              <a:ext uri="{FF2B5EF4-FFF2-40B4-BE49-F238E27FC236}">
                <a16:creationId xmlns:a16="http://schemas.microsoft.com/office/drawing/2014/main" id="{BA8394F8-26D7-B949-954C-CBC7524E0E71}"/>
              </a:ext>
            </a:extLst>
          </p:cNvPr>
          <p:cNvSpPr/>
          <p:nvPr/>
        </p:nvSpPr>
        <p:spPr>
          <a:xfrm>
            <a:off x="2801074" y="2782538"/>
            <a:ext cx="8229599" cy="646331"/>
          </a:xfrm>
          <a:prstGeom prst="rect">
            <a:avLst/>
          </a:prstGeom>
          <a:solidFill>
            <a:schemeClr val="bg1"/>
          </a:solidFill>
        </p:spPr>
        <p:txBody>
          <a:bodyPr wrap="square">
            <a:spAutoFit/>
          </a:bodyPr>
          <a:lstStyle/>
          <a:p>
            <a:r>
              <a:rPr lang="en-US" dirty="0">
                <a:solidFill>
                  <a:srgbClr val="4E9072"/>
                </a:solidFill>
                <a:latin typeface="Monaco" pitchFamily="2" charset="77"/>
              </a:rPr>
              <a:t>// this variable can make random numbers</a:t>
            </a:r>
          </a:p>
          <a:p>
            <a:r>
              <a:rPr lang="en-US" dirty="0" err="1">
                <a:latin typeface="Monaco" pitchFamily="2" charset="77"/>
              </a:rPr>
              <a:t>RandomGenerator</a:t>
            </a:r>
            <a:r>
              <a:rPr lang="en-US" dirty="0">
                <a:latin typeface="Monaco" pitchFamily="2" charset="77"/>
              </a:rPr>
              <a:t> </a:t>
            </a:r>
            <a:r>
              <a:rPr lang="en-US" dirty="0" err="1">
                <a:solidFill>
                  <a:srgbClr val="7E504F"/>
                </a:solidFill>
                <a:latin typeface="Monaco" pitchFamily="2" charset="77"/>
              </a:rPr>
              <a:t>rg</a:t>
            </a:r>
            <a:r>
              <a:rPr lang="en-US" dirty="0">
                <a:latin typeface="Monaco" pitchFamily="2" charset="77"/>
              </a:rPr>
              <a:t> = </a:t>
            </a:r>
            <a:r>
              <a:rPr lang="en-US" dirty="0">
                <a:solidFill>
                  <a:srgbClr val="931A68"/>
                </a:solidFill>
                <a:latin typeface="Monaco" pitchFamily="2" charset="77"/>
              </a:rPr>
              <a:t>new</a:t>
            </a:r>
            <a:r>
              <a:rPr lang="en-US" dirty="0">
                <a:latin typeface="Monaco" pitchFamily="2" charset="77"/>
              </a:rPr>
              <a:t> </a:t>
            </a:r>
            <a:r>
              <a:rPr lang="en-US" dirty="0" err="1">
                <a:latin typeface="Monaco" pitchFamily="2" charset="77"/>
              </a:rPr>
              <a:t>RandomGenerator</a:t>
            </a:r>
            <a:r>
              <a:rPr lang="en-US" dirty="0">
                <a:latin typeface="Monaco" pitchFamily="2" charset="77"/>
              </a:rPr>
              <a:t>();</a:t>
            </a:r>
            <a:endParaRPr lang="en-US" dirty="0">
              <a:effectLst/>
              <a:latin typeface="Monaco" pitchFamily="2" charset="77"/>
            </a:endParaRPr>
          </a:p>
        </p:txBody>
      </p:sp>
      <p:sp>
        <p:nvSpPr>
          <p:cNvPr id="7" name="Rectangle 6">
            <a:extLst>
              <a:ext uri="{FF2B5EF4-FFF2-40B4-BE49-F238E27FC236}">
                <a16:creationId xmlns:a16="http://schemas.microsoft.com/office/drawing/2014/main" id="{B536F95F-9222-354B-B503-1AFE9775CEE3}"/>
              </a:ext>
            </a:extLst>
          </p:cNvPr>
          <p:cNvSpPr/>
          <p:nvPr/>
        </p:nvSpPr>
        <p:spPr>
          <a:xfrm>
            <a:off x="2818435" y="3973936"/>
            <a:ext cx="5804704" cy="646331"/>
          </a:xfrm>
          <a:prstGeom prst="rect">
            <a:avLst/>
          </a:prstGeom>
          <a:solidFill>
            <a:schemeClr val="bg1"/>
          </a:solidFill>
        </p:spPr>
        <p:txBody>
          <a:bodyPr wrap="square">
            <a:spAutoFit/>
          </a:bodyPr>
          <a:lstStyle/>
          <a:p>
            <a:r>
              <a:rPr lang="en-US" dirty="0">
                <a:solidFill>
                  <a:srgbClr val="4E9072"/>
                </a:solidFill>
                <a:latin typeface="Monaco" pitchFamily="2" charset="77"/>
              </a:rPr>
              <a:t>// make a random number between 0 and 5</a:t>
            </a:r>
          </a:p>
          <a:p>
            <a:r>
              <a:rPr lang="en-US" dirty="0" err="1">
                <a:solidFill>
                  <a:srgbClr val="931A68"/>
                </a:solidFill>
                <a:latin typeface="Monaco" pitchFamily="2" charset="77"/>
              </a:rPr>
              <a:t>int</a:t>
            </a:r>
            <a:r>
              <a:rPr lang="en-US" dirty="0">
                <a:latin typeface="Monaco" pitchFamily="2" charset="77"/>
              </a:rPr>
              <a:t> </a:t>
            </a:r>
            <a:r>
              <a:rPr lang="en-US" dirty="0" err="1">
                <a:solidFill>
                  <a:srgbClr val="7E504F"/>
                </a:solidFill>
                <a:latin typeface="Monaco" pitchFamily="2" charset="77"/>
              </a:rPr>
              <a:t>randNum</a:t>
            </a:r>
            <a:r>
              <a:rPr lang="en-US" dirty="0">
                <a:latin typeface="Monaco" pitchFamily="2" charset="77"/>
              </a:rPr>
              <a:t> = </a:t>
            </a:r>
            <a:r>
              <a:rPr lang="en-US" dirty="0" err="1">
                <a:solidFill>
                  <a:srgbClr val="7E504F"/>
                </a:solidFill>
                <a:latin typeface="Monaco" pitchFamily="2" charset="77"/>
              </a:rPr>
              <a:t>rg</a:t>
            </a:r>
            <a:r>
              <a:rPr lang="en-US" dirty="0" err="1">
                <a:latin typeface="Monaco" pitchFamily="2" charset="77"/>
              </a:rPr>
              <a:t>.nextInt</a:t>
            </a:r>
            <a:r>
              <a:rPr lang="en-US" dirty="0">
                <a:latin typeface="Monaco" pitchFamily="2" charset="77"/>
              </a:rPr>
              <a:t>(6);</a:t>
            </a:r>
            <a:endParaRPr lang="en-US" dirty="0">
              <a:effectLst/>
              <a:latin typeface="Monaco" pitchFamily="2" charset="77"/>
            </a:endParaRPr>
          </a:p>
        </p:txBody>
      </p:sp>
    </p:spTree>
    <p:extLst>
      <p:ext uri="{BB962C8B-B14F-4D97-AF65-F5344CB8AC3E}">
        <p14:creationId xmlns:p14="http://schemas.microsoft.com/office/powerpoint/2010/main" val="413688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386016-DE61-6541-B736-E895873FC9F4}"/>
              </a:ext>
            </a:extLst>
          </p:cNvPr>
          <p:cNvSpPr/>
          <p:nvPr/>
        </p:nvSpPr>
        <p:spPr>
          <a:xfrm>
            <a:off x="1143000" y="3007863"/>
            <a:ext cx="7674427" cy="646331"/>
          </a:xfrm>
          <a:prstGeom prst="rect">
            <a:avLst/>
          </a:prstGeom>
        </p:spPr>
        <p:txBody>
          <a:bodyPr wrap="square">
            <a:spAutoFit/>
          </a:bodyPr>
          <a:lstStyle/>
          <a:p>
            <a:r>
              <a:rPr lang="en-US" dirty="0">
                <a:solidFill>
                  <a:srgbClr val="4E9072"/>
                </a:solidFill>
                <a:latin typeface="Monaco" pitchFamily="2" charset="77"/>
              </a:rPr>
              <a:t>// actual code from the java library</a:t>
            </a:r>
            <a:endParaRPr lang="en-US" dirty="0">
              <a:solidFill>
                <a:srgbClr val="7E504F"/>
              </a:solidFill>
              <a:latin typeface="Monaco" pitchFamily="2" charset="77"/>
            </a:endParaRPr>
          </a:p>
          <a:p>
            <a:r>
              <a:rPr lang="en-US" dirty="0" err="1">
                <a:solidFill>
                  <a:srgbClr val="7E504F"/>
                </a:solidFill>
                <a:latin typeface="Monaco" pitchFamily="2" charset="77"/>
              </a:rPr>
              <a:t>int</a:t>
            </a:r>
            <a:r>
              <a:rPr lang="en-US" dirty="0">
                <a:solidFill>
                  <a:srgbClr val="7E504F"/>
                </a:solidFill>
                <a:latin typeface="Monaco" pitchFamily="2" charset="77"/>
              </a:rPr>
              <a:t> </a:t>
            </a:r>
            <a:r>
              <a:rPr lang="en-US" dirty="0" err="1">
                <a:solidFill>
                  <a:srgbClr val="7E504F"/>
                </a:solidFill>
                <a:latin typeface="Monaco" pitchFamily="2" charset="77"/>
              </a:rPr>
              <a:t>nextseed</a:t>
            </a:r>
            <a:r>
              <a:rPr lang="en-US" dirty="0">
                <a:solidFill>
                  <a:srgbClr val="000000"/>
                </a:solidFill>
                <a:latin typeface="Monaco" pitchFamily="2" charset="77"/>
              </a:rPr>
              <a:t> = (</a:t>
            </a:r>
            <a:r>
              <a:rPr lang="en-US" dirty="0" err="1">
                <a:solidFill>
                  <a:srgbClr val="7E504F"/>
                </a:solidFill>
                <a:latin typeface="Monaco" pitchFamily="2" charset="77"/>
              </a:rPr>
              <a:t>oldseed</a:t>
            </a:r>
            <a:r>
              <a:rPr lang="en-US" dirty="0">
                <a:solidFill>
                  <a:srgbClr val="000000"/>
                </a:solidFill>
                <a:latin typeface="Monaco" pitchFamily="2" charset="77"/>
              </a:rPr>
              <a:t> * </a:t>
            </a:r>
            <a:r>
              <a:rPr lang="en-US" dirty="0">
                <a:solidFill>
                  <a:srgbClr val="0326CC"/>
                </a:solidFill>
                <a:latin typeface="Monaco" pitchFamily="2" charset="77"/>
              </a:rPr>
              <a:t>multiplier</a:t>
            </a:r>
            <a:r>
              <a:rPr lang="en-US" dirty="0">
                <a:solidFill>
                  <a:srgbClr val="000000"/>
                </a:solidFill>
                <a:latin typeface="Monaco" pitchFamily="2" charset="77"/>
              </a:rPr>
              <a:t> + </a:t>
            </a:r>
            <a:r>
              <a:rPr lang="en-US" dirty="0">
                <a:solidFill>
                  <a:srgbClr val="0326CC"/>
                </a:solidFill>
                <a:latin typeface="Monaco" pitchFamily="2" charset="77"/>
              </a:rPr>
              <a:t>addend</a:t>
            </a:r>
            <a:r>
              <a:rPr lang="en-US" dirty="0">
                <a:solidFill>
                  <a:srgbClr val="000000"/>
                </a:solidFill>
                <a:latin typeface="Monaco" pitchFamily="2" charset="77"/>
              </a:rPr>
              <a:t>) % </a:t>
            </a:r>
            <a:r>
              <a:rPr lang="en-US" dirty="0">
                <a:solidFill>
                  <a:srgbClr val="0326CC"/>
                </a:solidFill>
                <a:latin typeface="Monaco" pitchFamily="2" charset="77"/>
              </a:rPr>
              <a:t>max</a:t>
            </a:r>
            <a:r>
              <a:rPr lang="en-US" dirty="0">
                <a:solidFill>
                  <a:srgbClr val="000000"/>
                </a:solidFill>
                <a:latin typeface="Monaco" pitchFamily="2" charset="77"/>
              </a:rPr>
              <a:t>;</a:t>
            </a:r>
            <a:endParaRPr lang="en-US" dirty="0">
              <a:solidFill>
                <a:srgbClr val="0326CC"/>
              </a:solidFill>
              <a:effectLst/>
              <a:latin typeface="Monaco" pitchFamily="2" charset="77"/>
            </a:endParaRPr>
          </a:p>
        </p:txBody>
      </p:sp>
      <p:pic>
        <p:nvPicPr>
          <p:cNvPr id="6" name="Picture 5">
            <a:extLst>
              <a:ext uri="{FF2B5EF4-FFF2-40B4-BE49-F238E27FC236}">
                <a16:creationId xmlns:a16="http://schemas.microsoft.com/office/drawing/2014/main" id="{5D998BEC-9A65-4D4F-9D5F-F74DAFCA3749}"/>
              </a:ext>
            </a:extLst>
          </p:cNvPr>
          <p:cNvPicPr>
            <a:picLocks noChangeAspect="1"/>
          </p:cNvPicPr>
          <p:nvPr/>
        </p:nvPicPr>
        <p:blipFill>
          <a:blip r:embed="rId2"/>
          <a:stretch>
            <a:fillRect/>
          </a:stretch>
        </p:blipFill>
        <p:spPr>
          <a:xfrm>
            <a:off x="1827893" y="2067377"/>
            <a:ext cx="4964794" cy="492486"/>
          </a:xfrm>
          <a:prstGeom prst="rect">
            <a:avLst/>
          </a:prstGeom>
        </p:spPr>
      </p:pic>
      <p:sp>
        <p:nvSpPr>
          <p:cNvPr id="7" name="Rectangle 2">
            <a:extLst>
              <a:ext uri="{FF2B5EF4-FFF2-40B4-BE49-F238E27FC236}">
                <a16:creationId xmlns:a16="http://schemas.microsoft.com/office/drawing/2014/main" id="{5A778146-5BBA-7C45-8DFD-88206818B59B}"/>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Random Numbers Theory</a:t>
            </a:r>
          </a:p>
        </p:txBody>
      </p:sp>
      <p:sp>
        <p:nvSpPr>
          <p:cNvPr id="8" name="TextBox 7">
            <a:extLst>
              <a:ext uri="{FF2B5EF4-FFF2-40B4-BE49-F238E27FC236}">
                <a16:creationId xmlns:a16="http://schemas.microsoft.com/office/drawing/2014/main" id="{7D504572-7A2C-BB4E-B507-233B73A9EA89}"/>
              </a:ext>
            </a:extLst>
          </p:cNvPr>
          <p:cNvSpPr txBox="1"/>
          <p:nvPr/>
        </p:nvSpPr>
        <p:spPr>
          <a:xfrm>
            <a:off x="2139043" y="6396335"/>
            <a:ext cx="5014514" cy="461665"/>
          </a:xfrm>
          <a:prstGeom prst="rect">
            <a:avLst/>
          </a:prstGeom>
          <a:solidFill>
            <a:schemeClr val="bg1"/>
          </a:solidFill>
        </p:spPr>
        <p:txBody>
          <a:bodyPr wrap="none" rtlCol="0">
            <a:spAutoFit/>
          </a:bodyPr>
          <a:lstStyle/>
          <a:p>
            <a:r>
              <a:rPr lang="en-US" sz="2400" dirty="0">
                <a:latin typeface="Times" pitchFamily="2" charset="0"/>
              </a:rPr>
              <a:t>* Just for fun. Not on exams or </a:t>
            </a:r>
            <a:r>
              <a:rPr lang="en-US" sz="2400" dirty="0" err="1">
                <a:latin typeface="Times" pitchFamily="2" charset="0"/>
              </a:rPr>
              <a:t>psets</a:t>
            </a:r>
            <a:r>
              <a:rPr lang="en-US" sz="2400" dirty="0">
                <a:latin typeface="Times" pitchFamily="2" charset="0"/>
              </a:rPr>
              <a:t>…</a:t>
            </a:r>
          </a:p>
        </p:txBody>
      </p:sp>
      <p:pic>
        <p:nvPicPr>
          <p:cNvPr id="9" name="Picture 8">
            <a:extLst>
              <a:ext uri="{FF2B5EF4-FFF2-40B4-BE49-F238E27FC236}">
                <a16:creationId xmlns:a16="http://schemas.microsoft.com/office/drawing/2014/main" id="{B964538C-D36C-4D4F-8B92-31B2AB299413}"/>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imgEffect>
                  </a14:imgLayer>
                </a14:imgProps>
              </a:ext>
            </a:extLst>
          </a:blip>
          <a:stretch>
            <a:fillRect/>
          </a:stretch>
        </p:blipFill>
        <p:spPr>
          <a:xfrm>
            <a:off x="0" y="3788228"/>
            <a:ext cx="2758620" cy="2758620"/>
          </a:xfrm>
          <a:prstGeom prst="rect">
            <a:avLst/>
          </a:prstGeom>
        </p:spPr>
      </p:pic>
      <p:sp>
        <p:nvSpPr>
          <p:cNvPr id="10" name="TextBox 9">
            <a:extLst>
              <a:ext uri="{FF2B5EF4-FFF2-40B4-BE49-F238E27FC236}">
                <a16:creationId xmlns:a16="http://schemas.microsoft.com/office/drawing/2014/main" id="{8D2BD965-044E-A145-AC27-4345C08EE04F}"/>
              </a:ext>
            </a:extLst>
          </p:cNvPr>
          <p:cNvSpPr txBox="1"/>
          <p:nvPr/>
        </p:nvSpPr>
        <p:spPr>
          <a:xfrm>
            <a:off x="2710543" y="4359728"/>
            <a:ext cx="2857499" cy="1569660"/>
          </a:xfrm>
          <a:prstGeom prst="rect">
            <a:avLst/>
          </a:prstGeom>
          <a:noFill/>
        </p:spPr>
        <p:txBody>
          <a:bodyPr wrap="square" rtlCol="0">
            <a:spAutoFit/>
          </a:bodyPr>
          <a:lstStyle/>
          <a:p>
            <a:r>
              <a:rPr lang="en-US" sz="2400" dirty="0"/>
              <a:t>Fun fact: the first random number comes from the CPU clock</a:t>
            </a:r>
          </a:p>
        </p:txBody>
      </p:sp>
      <p:sp>
        <p:nvSpPr>
          <p:cNvPr id="11" name="TextBox 10">
            <a:extLst>
              <a:ext uri="{FF2B5EF4-FFF2-40B4-BE49-F238E27FC236}">
                <a16:creationId xmlns:a16="http://schemas.microsoft.com/office/drawing/2014/main" id="{AA3053AF-FE0D-8146-8017-7789C1112105}"/>
              </a:ext>
            </a:extLst>
          </p:cNvPr>
          <p:cNvSpPr txBox="1"/>
          <p:nvPr/>
        </p:nvSpPr>
        <p:spPr>
          <a:xfrm rot="20737139">
            <a:off x="261516" y="1025706"/>
            <a:ext cx="2268569" cy="830997"/>
          </a:xfrm>
          <a:prstGeom prst="rect">
            <a:avLst/>
          </a:prstGeom>
          <a:noFill/>
        </p:spPr>
        <p:txBody>
          <a:bodyPr wrap="square" rtlCol="0">
            <a:spAutoFit/>
          </a:bodyPr>
          <a:lstStyle/>
          <a:p>
            <a:pPr algn="ctr"/>
            <a:r>
              <a:rPr lang="en-US" sz="2400" dirty="0">
                <a:solidFill>
                  <a:srgbClr val="7030A0"/>
                </a:solidFill>
                <a:latin typeface="Chalkboard" panose="03050602040202020205" pitchFamily="66" charset="77"/>
              </a:rPr>
              <a:t>Next random number</a:t>
            </a:r>
          </a:p>
        </p:txBody>
      </p:sp>
      <p:sp>
        <p:nvSpPr>
          <p:cNvPr id="12" name="TextBox 11">
            <a:extLst>
              <a:ext uri="{FF2B5EF4-FFF2-40B4-BE49-F238E27FC236}">
                <a16:creationId xmlns:a16="http://schemas.microsoft.com/office/drawing/2014/main" id="{DAA3D2C5-6B16-1643-9A13-917B8D028919}"/>
              </a:ext>
            </a:extLst>
          </p:cNvPr>
          <p:cNvSpPr txBox="1"/>
          <p:nvPr/>
        </p:nvSpPr>
        <p:spPr>
          <a:xfrm>
            <a:off x="3652158" y="827314"/>
            <a:ext cx="2268569" cy="830997"/>
          </a:xfrm>
          <a:prstGeom prst="rect">
            <a:avLst/>
          </a:prstGeom>
          <a:noFill/>
        </p:spPr>
        <p:txBody>
          <a:bodyPr wrap="square" rtlCol="0">
            <a:spAutoFit/>
          </a:bodyPr>
          <a:lstStyle/>
          <a:p>
            <a:pPr algn="ctr"/>
            <a:r>
              <a:rPr lang="en-US" sz="2400" dirty="0">
                <a:solidFill>
                  <a:srgbClr val="7030A0"/>
                </a:solidFill>
                <a:latin typeface="Chalkboard" panose="03050602040202020205" pitchFamily="66" charset="77"/>
              </a:rPr>
              <a:t>Last random number</a:t>
            </a:r>
          </a:p>
        </p:txBody>
      </p:sp>
      <p:sp>
        <p:nvSpPr>
          <p:cNvPr id="13" name="Freeform 12">
            <a:extLst>
              <a:ext uri="{FF2B5EF4-FFF2-40B4-BE49-F238E27FC236}">
                <a16:creationId xmlns:a16="http://schemas.microsoft.com/office/drawing/2014/main" id="{078CF173-63D1-C448-8335-E061D2038501}"/>
              </a:ext>
            </a:extLst>
          </p:cNvPr>
          <p:cNvSpPr/>
          <p:nvPr/>
        </p:nvSpPr>
        <p:spPr>
          <a:xfrm>
            <a:off x="1796143" y="1665514"/>
            <a:ext cx="620486" cy="326572"/>
          </a:xfrm>
          <a:custGeom>
            <a:avLst/>
            <a:gdLst>
              <a:gd name="connsiteX0" fmla="*/ 0 w 620486"/>
              <a:gd name="connsiteY0" fmla="*/ 0 h 326572"/>
              <a:gd name="connsiteX1" fmla="*/ 32657 w 620486"/>
              <a:gd name="connsiteY1" fmla="*/ 114300 h 326572"/>
              <a:gd name="connsiteX2" fmla="*/ 81643 w 620486"/>
              <a:gd name="connsiteY2" fmla="*/ 130629 h 326572"/>
              <a:gd name="connsiteX3" fmla="*/ 391886 w 620486"/>
              <a:gd name="connsiteY3" fmla="*/ 146957 h 326572"/>
              <a:gd name="connsiteX4" fmla="*/ 489857 w 620486"/>
              <a:gd name="connsiteY4" fmla="*/ 228600 h 326572"/>
              <a:gd name="connsiteX5" fmla="*/ 555171 w 620486"/>
              <a:gd name="connsiteY5" fmla="*/ 326572 h 326572"/>
              <a:gd name="connsiteX6" fmla="*/ 620486 w 620486"/>
              <a:gd name="connsiteY6" fmla="*/ 195943 h 326572"/>
              <a:gd name="connsiteX7" fmla="*/ 571500 w 620486"/>
              <a:gd name="connsiteY7" fmla="*/ 293915 h 326572"/>
              <a:gd name="connsiteX8" fmla="*/ 522514 w 620486"/>
              <a:gd name="connsiteY8" fmla="*/ 326572 h 326572"/>
              <a:gd name="connsiteX9" fmla="*/ 424543 w 620486"/>
              <a:gd name="connsiteY9" fmla="*/ 293915 h 326572"/>
              <a:gd name="connsiteX10" fmla="*/ 375557 w 620486"/>
              <a:gd name="connsiteY10" fmla="*/ 261257 h 326572"/>
              <a:gd name="connsiteX11" fmla="*/ 326571 w 620486"/>
              <a:gd name="connsiteY11" fmla="*/ 244929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486" h="326572">
                <a:moveTo>
                  <a:pt x="0" y="0"/>
                </a:moveTo>
                <a:cubicBezTo>
                  <a:pt x="10886" y="38100"/>
                  <a:pt x="11656" y="80698"/>
                  <a:pt x="32657" y="114300"/>
                </a:cubicBezTo>
                <a:cubicBezTo>
                  <a:pt x="41779" y="128896"/>
                  <a:pt x="64502" y="129071"/>
                  <a:pt x="81643" y="130629"/>
                </a:cubicBezTo>
                <a:cubicBezTo>
                  <a:pt x="184775" y="140005"/>
                  <a:pt x="288472" y="141514"/>
                  <a:pt x="391886" y="146957"/>
                </a:cubicBezTo>
                <a:cubicBezTo>
                  <a:pt x="435425" y="175984"/>
                  <a:pt x="456011" y="185084"/>
                  <a:pt x="489857" y="228600"/>
                </a:cubicBezTo>
                <a:cubicBezTo>
                  <a:pt x="513954" y="259581"/>
                  <a:pt x="555171" y="326572"/>
                  <a:pt x="555171" y="326572"/>
                </a:cubicBezTo>
                <a:cubicBezTo>
                  <a:pt x="592696" y="213995"/>
                  <a:pt x="563486" y="252941"/>
                  <a:pt x="620486" y="195943"/>
                </a:cubicBezTo>
                <a:cubicBezTo>
                  <a:pt x="607206" y="235783"/>
                  <a:pt x="603153" y="262262"/>
                  <a:pt x="571500" y="293915"/>
                </a:cubicBezTo>
                <a:cubicBezTo>
                  <a:pt x="557623" y="307792"/>
                  <a:pt x="538843" y="315686"/>
                  <a:pt x="522514" y="326572"/>
                </a:cubicBezTo>
                <a:cubicBezTo>
                  <a:pt x="489857" y="315686"/>
                  <a:pt x="453185" y="313010"/>
                  <a:pt x="424543" y="293915"/>
                </a:cubicBezTo>
                <a:cubicBezTo>
                  <a:pt x="408214" y="283029"/>
                  <a:pt x="393110" y="270033"/>
                  <a:pt x="375557" y="261257"/>
                </a:cubicBezTo>
                <a:cubicBezTo>
                  <a:pt x="360162" y="253560"/>
                  <a:pt x="326571" y="244929"/>
                  <a:pt x="326571" y="244929"/>
                </a:cubicBezTo>
              </a:path>
            </a:pathLst>
          </a:custGeom>
          <a:no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FA9EA8C8-45E7-DD45-A1FC-6E8AEE5BBD2E}"/>
              </a:ext>
            </a:extLst>
          </p:cNvPr>
          <p:cNvSpPr/>
          <p:nvPr/>
        </p:nvSpPr>
        <p:spPr>
          <a:xfrm>
            <a:off x="4245338" y="1583871"/>
            <a:ext cx="342991" cy="441926"/>
          </a:xfrm>
          <a:custGeom>
            <a:avLst/>
            <a:gdLst>
              <a:gd name="connsiteX0" fmla="*/ 342991 w 342991"/>
              <a:gd name="connsiteY0" fmla="*/ 0 h 441926"/>
              <a:gd name="connsiteX1" fmla="*/ 196033 w 342991"/>
              <a:gd name="connsiteY1" fmla="*/ 228600 h 441926"/>
              <a:gd name="connsiteX2" fmla="*/ 114391 w 342991"/>
              <a:gd name="connsiteY2" fmla="*/ 310243 h 441926"/>
              <a:gd name="connsiteX3" fmla="*/ 81733 w 342991"/>
              <a:gd name="connsiteY3" fmla="*/ 342900 h 441926"/>
              <a:gd name="connsiteX4" fmla="*/ 49076 w 342991"/>
              <a:gd name="connsiteY4" fmla="*/ 440872 h 441926"/>
              <a:gd name="connsiteX5" fmla="*/ 147048 w 342991"/>
              <a:gd name="connsiteY5" fmla="*/ 408215 h 441926"/>
              <a:gd name="connsiteX6" fmla="*/ 196033 w 342991"/>
              <a:gd name="connsiteY6" fmla="*/ 391886 h 441926"/>
              <a:gd name="connsiteX7" fmla="*/ 114391 w 342991"/>
              <a:gd name="connsiteY7" fmla="*/ 408215 h 441926"/>
              <a:gd name="connsiteX8" fmla="*/ 16419 w 342991"/>
              <a:gd name="connsiteY8" fmla="*/ 440872 h 441926"/>
              <a:gd name="connsiteX9" fmla="*/ 91 w 342991"/>
              <a:gd name="connsiteY9" fmla="*/ 277586 h 44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91" h="441926">
                <a:moveTo>
                  <a:pt x="342991" y="0"/>
                </a:moveTo>
                <a:cubicBezTo>
                  <a:pt x="160614" y="364752"/>
                  <a:pt x="326103" y="114788"/>
                  <a:pt x="196033" y="228600"/>
                </a:cubicBezTo>
                <a:cubicBezTo>
                  <a:pt x="167069" y="253944"/>
                  <a:pt x="141605" y="283029"/>
                  <a:pt x="114391" y="310243"/>
                </a:cubicBezTo>
                <a:lnTo>
                  <a:pt x="81733" y="342900"/>
                </a:lnTo>
                <a:cubicBezTo>
                  <a:pt x="70847" y="375557"/>
                  <a:pt x="16419" y="451758"/>
                  <a:pt x="49076" y="440872"/>
                </a:cubicBezTo>
                <a:lnTo>
                  <a:pt x="147048" y="408215"/>
                </a:lnTo>
                <a:cubicBezTo>
                  <a:pt x="163376" y="402772"/>
                  <a:pt x="212910" y="388510"/>
                  <a:pt x="196033" y="391886"/>
                </a:cubicBezTo>
                <a:cubicBezTo>
                  <a:pt x="168819" y="397329"/>
                  <a:pt x="141166" y="400913"/>
                  <a:pt x="114391" y="408215"/>
                </a:cubicBezTo>
                <a:cubicBezTo>
                  <a:pt x="81180" y="417273"/>
                  <a:pt x="16419" y="440872"/>
                  <a:pt x="16419" y="440872"/>
                </a:cubicBezTo>
                <a:cubicBezTo>
                  <a:pt x="-2218" y="310407"/>
                  <a:pt x="91" y="365059"/>
                  <a:pt x="91" y="277586"/>
                </a:cubicBezTo>
              </a:path>
            </a:pathLst>
          </a:custGeom>
          <a:no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6A2D1339-D364-CE4C-B300-99FA179CFCA5}"/>
              </a:ext>
            </a:extLst>
          </p:cNvPr>
          <p:cNvSpPr/>
          <p:nvPr/>
        </p:nvSpPr>
        <p:spPr>
          <a:xfrm>
            <a:off x="3690257" y="2612571"/>
            <a:ext cx="248524" cy="32658"/>
          </a:xfrm>
          <a:custGeom>
            <a:avLst/>
            <a:gdLst>
              <a:gd name="connsiteX0" fmla="*/ 0 w 248524"/>
              <a:gd name="connsiteY0" fmla="*/ 16329 h 32658"/>
              <a:gd name="connsiteX1" fmla="*/ 114300 w 248524"/>
              <a:gd name="connsiteY1" fmla="*/ 32658 h 32658"/>
              <a:gd name="connsiteX2" fmla="*/ 163286 w 248524"/>
              <a:gd name="connsiteY2" fmla="*/ 16329 h 32658"/>
              <a:gd name="connsiteX3" fmla="*/ 244929 w 248524"/>
              <a:gd name="connsiteY3" fmla="*/ 0 h 32658"/>
              <a:gd name="connsiteX4" fmla="*/ 195943 w 248524"/>
              <a:gd name="connsiteY4" fmla="*/ 16329 h 32658"/>
              <a:gd name="connsiteX5" fmla="*/ 65314 w 248524"/>
              <a:gd name="connsiteY5" fmla="*/ 32658 h 3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524" h="32658">
                <a:moveTo>
                  <a:pt x="0" y="16329"/>
                </a:moveTo>
                <a:cubicBezTo>
                  <a:pt x="38100" y="21772"/>
                  <a:pt x="75813" y="32658"/>
                  <a:pt x="114300" y="32658"/>
                </a:cubicBezTo>
                <a:cubicBezTo>
                  <a:pt x="131512" y="32658"/>
                  <a:pt x="146588" y="20504"/>
                  <a:pt x="163286" y="16329"/>
                </a:cubicBezTo>
                <a:cubicBezTo>
                  <a:pt x="190211" y="9598"/>
                  <a:pt x="217176" y="0"/>
                  <a:pt x="244929" y="0"/>
                </a:cubicBezTo>
                <a:cubicBezTo>
                  <a:pt x="262141" y="0"/>
                  <a:pt x="212877" y="13250"/>
                  <a:pt x="195943" y="16329"/>
                </a:cubicBezTo>
                <a:cubicBezTo>
                  <a:pt x="152769" y="24179"/>
                  <a:pt x="65314" y="32658"/>
                  <a:pt x="65314" y="32658"/>
                </a:cubicBezTo>
              </a:path>
            </a:pathLst>
          </a:cu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7F165FC3-7350-4043-9713-73E83415D581}"/>
              </a:ext>
            </a:extLst>
          </p:cNvPr>
          <p:cNvSpPr/>
          <p:nvPr/>
        </p:nvSpPr>
        <p:spPr>
          <a:xfrm>
            <a:off x="5257800" y="2596243"/>
            <a:ext cx="278695" cy="16674"/>
          </a:xfrm>
          <a:custGeom>
            <a:avLst/>
            <a:gdLst>
              <a:gd name="connsiteX0" fmla="*/ 0 w 278695"/>
              <a:gd name="connsiteY0" fmla="*/ 0 h 16674"/>
              <a:gd name="connsiteX1" fmla="*/ 65314 w 278695"/>
              <a:gd name="connsiteY1" fmla="*/ 16328 h 16674"/>
            </a:gdLst>
            <a:ahLst/>
            <a:cxnLst>
              <a:cxn ang="0">
                <a:pos x="connsiteX0" y="connsiteY0"/>
              </a:cxn>
              <a:cxn ang="0">
                <a:pos x="connsiteX1" y="connsiteY1"/>
              </a:cxn>
            </a:cxnLst>
            <a:rect l="l" t="t" r="r" b="b"/>
            <a:pathLst>
              <a:path w="278695" h="16674">
                <a:moveTo>
                  <a:pt x="0" y="0"/>
                </a:moveTo>
                <a:cubicBezTo>
                  <a:pt x="348221" y="20483"/>
                  <a:pt x="370275" y="16328"/>
                  <a:pt x="65314" y="16328"/>
                </a:cubicBezTo>
              </a:path>
            </a:pathLst>
          </a:cu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9BEEFCD5-8E7F-D24F-B6BA-589EAADC8772}"/>
              </a:ext>
            </a:extLst>
          </p:cNvPr>
          <p:cNvSpPr/>
          <p:nvPr/>
        </p:nvSpPr>
        <p:spPr>
          <a:xfrm>
            <a:off x="6368143" y="2596243"/>
            <a:ext cx="362806" cy="34618"/>
          </a:xfrm>
          <a:custGeom>
            <a:avLst/>
            <a:gdLst>
              <a:gd name="connsiteX0" fmla="*/ 0 w 362806"/>
              <a:gd name="connsiteY0" fmla="*/ 0 h 34618"/>
              <a:gd name="connsiteX1" fmla="*/ 359228 w 362806"/>
              <a:gd name="connsiteY1" fmla="*/ 16328 h 34618"/>
              <a:gd name="connsiteX2" fmla="*/ 310243 w 362806"/>
              <a:gd name="connsiteY2" fmla="*/ 32657 h 34618"/>
              <a:gd name="connsiteX3" fmla="*/ 97971 w 362806"/>
              <a:gd name="connsiteY3" fmla="*/ 32657 h 34618"/>
            </a:gdLst>
            <a:ahLst/>
            <a:cxnLst>
              <a:cxn ang="0">
                <a:pos x="connsiteX0" y="connsiteY0"/>
              </a:cxn>
              <a:cxn ang="0">
                <a:pos x="connsiteX1" y="connsiteY1"/>
              </a:cxn>
              <a:cxn ang="0">
                <a:pos x="connsiteX2" y="connsiteY2"/>
              </a:cxn>
              <a:cxn ang="0">
                <a:pos x="connsiteX3" y="connsiteY3"/>
              </a:cxn>
            </a:cxnLst>
            <a:rect l="l" t="t" r="r" b="b"/>
            <a:pathLst>
              <a:path w="362806" h="34618">
                <a:moveTo>
                  <a:pt x="0" y="0"/>
                </a:moveTo>
                <a:cubicBezTo>
                  <a:pt x="119743" y="5443"/>
                  <a:pt x="240020" y="3780"/>
                  <a:pt x="359228" y="16328"/>
                </a:cubicBezTo>
                <a:cubicBezTo>
                  <a:pt x="376345" y="18130"/>
                  <a:pt x="327421" y="31583"/>
                  <a:pt x="310243" y="32657"/>
                </a:cubicBezTo>
                <a:cubicBezTo>
                  <a:pt x="239623" y="37071"/>
                  <a:pt x="168728" y="32657"/>
                  <a:pt x="97971" y="32657"/>
                </a:cubicBezTo>
              </a:path>
            </a:pathLst>
          </a:cu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FBEEB5D-95FB-3F41-9CBB-4AA6387C59C3}"/>
              </a:ext>
            </a:extLst>
          </p:cNvPr>
          <p:cNvPicPr>
            <a:picLocks noChangeAspect="1"/>
          </p:cNvPicPr>
          <p:nvPr/>
        </p:nvPicPr>
        <p:blipFill>
          <a:blip r:embed="rId4"/>
          <a:stretch>
            <a:fillRect/>
          </a:stretch>
        </p:blipFill>
        <p:spPr>
          <a:xfrm>
            <a:off x="6584328" y="4147456"/>
            <a:ext cx="2380057" cy="2182585"/>
          </a:xfrm>
          <a:prstGeom prst="rect">
            <a:avLst/>
          </a:prstGeom>
        </p:spPr>
      </p:pic>
    </p:spTree>
    <p:extLst>
      <p:ext uri="{BB962C8B-B14F-4D97-AF65-F5344CB8AC3E}">
        <p14:creationId xmlns:p14="http://schemas.microsoft.com/office/powerpoint/2010/main" val="174572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17E7A-1B0D-F34D-9FCC-1B7A3B3FC787}"/>
              </a:ext>
            </a:extLst>
          </p:cNvPr>
          <p:cNvPicPr>
            <a:picLocks noChangeAspect="1"/>
          </p:cNvPicPr>
          <p:nvPr/>
        </p:nvPicPr>
        <p:blipFill>
          <a:blip r:embed="rId2"/>
          <a:stretch>
            <a:fillRect/>
          </a:stretch>
        </p:blipFill>
        <p:spPr>
          <a:xfrm>
            <a:off x="1918304" y="914399"/>
            <a:ext cx="5026541" cy="5862577"/>
          </a:xfrm>
          <a:prstGeom prst="rect">
            <a:avLst/>
          </a:prstGeom>
        </p:spPr>
      </p:pic>
      <p:sp>
        <p:nvSpPr>
          <p:cNvPr id="5" name="Rectangle 2">
            <a:extLst>
              <a:ext uri="{FF2B5EF4-FFF2-40B4-BE49-F238E27FC236}">
                <a16:creationId xmlns:a16="http://schemas.microsoft.com/office/drawing/2014/main" id="{27EF668C-3122-F34D-A86A-6CDD475751AB}"/>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Random Numbers</a:t>
            </a:r>
          </a:p>
        </p:txBody>
      </p:sp>
      <p:sp>
        <p:nvSpPr>
          <p:cNvPr id="6" name="Rectangle 5">
            <a:extLst>
              <a:ext uri="{FF2B5EF4-FFF2-40B4-BE49-F238E27FC236}">
                <a16:creationId xmlns:a16="http://schemas.microsoft.com/office/drawing/2014/main" id="{BA8394F8-26D7-B949-954C-CBC7524E0E71}"/>
              </a:ext>
            </a:extLst>
          </p:cNvPr>
          <p:cNvSpPr/>
          <p:nvPr/>
        </p:nvSpPr>
        <p:spPr>
          <a:xfrm>
            <a:off x="2801074" y="2782538"/>
            <a:ext cx="8229599" cy="646331"/>
          </a:xfrm>
          <a:prstGeom prst="rect">
            <a:avLst/>
          </a:prstGeom>
          <a:solidFill>
            <a:schemeClr val="bg1"/>
          </a:solidFill>
        </p:spPr>
        <p:txBody>
          <a:bodyPr wrap="square">
            <a:spAutoFit/>
          </a:bodyPr>
          <a:lstStyle/>
          <a:p>
            <a:r>
              <a:rPr lang="en-US" dirty="0">
                <a:solidFill>
                  <a:srgbClr val="4E9072"/>
                </a:solidFill>
                <a:latin typeface="Monaco" pitchFamily="2" charset="77"/>
              </a:rPr>
              <a:t>// this variable can make random numbers</a:t>
            </a:r>
          </a:p>
          <a:p>
            <a:r>
              <a:rPr lang="en-US" dirty="0" err="1">
                <a:latin typeface="Monaco" pitchFamily="2" charset="77"/>
              </a:rPr>
              <a:t>RandomGenerator</a:t>
            </a:r>
            <a:r>
              <a:rPr lang="en-US" dirty="0">
                <a:latin typeface="Monaco" pitchFamily="2" charset="77"/>
              </a:rPr>
              <a:t> </a:t>
            </a:r>
            <a:r>
              <a:rPr lang="en-US" dirty="0" err="1">
                <a:solidFill>
                  <a:srgbClr val="7E504F"/>
                </a:solidFill>
                <a:latin typeface="Monaco" pitchFamily="2" charset="77"/>
              </a:rPr>
              <a:t>rg</a:t>
            </a:r>
            <a:r>
              <a:rPr lang="en-US" dirty="0">
                <a:latin typeface="Monaco" pitchFamily="2" charset="77"/>
              </a:rPr>
              <a:t> = </a:t>
            </a:r>
            <a:r>
              <a:rPr lang="en-US" dirty="0">
                <a:solidFill>
                  <a:srgbClr val="931A68"/>
                </a:solidFill>
                <a:latin typeface="Monaco" pitchFamily="2" charset="77"/>
              </a:rPr>
              <a:t>new</a:t>
            </a:r>
            <a:r>
              <a:rPr lang="en-US" dirty="0">
                <a:latin typeface="Monaco" pitchFamily="2" charset="77"/>
              </a:rPr>
              <a:t> </a:t>
            </a:r>
            <a:r>
              <a:rPr lang="en-US" dirty="0" err="1">
                <a:latin typeface="Monaco" pitchFamily="2" charset="77"/>
              </a:rPr>
              <a:t>RandomGenerator</a:t>
            </a:r>
            <a:r>
              <a:rPr lang="en-US" dirty="0">
                <a:latin typeface="Monaco" pitchFamily="2" charset="77"/>
              </a:rPr>
              <a:t>();</a:t>
            </a:r>
            <a:endParaRPr lang="en-US" dirty="0">
              <a:effectLst/>
              <a:latin typeface="Monaco" pitchFamily="2" charset="77"/>
            </a:endParaRPr>
          </a:p>
        </p:txBody>
      </p:sp>
      <p:sp>
        <p:nvSpPr>
          <p:cNvPr id="7" name="Rectangle 6">
            <a:extLst>
              <a:ext uri="{FF2B5EF4-FFF2-40B4-BE49-F238E27FC236}">
                <a16:creationId xmlns:a16="http://schemas.microsoft.com/office/drawing/2014/main" id="{B536F95F-9222-354B-B503-1AFE9775CEE3}"/>
              </a:ext>
            </a:extLst>
          </p:cNvPr>
          <p:cNvSpPr/>
          <p:nvPr/>
        </p:nvSpPr>
        <p:spPr>
          <a:xfrm>
            <a:off x="2818435" y="4986308"/>
            <a:ext cx="5804704" cy="646331"/>
          </a:xfrm>
          <a:prstGeom prst="rect">
            <a:avLst/>
          </a:prstGeom>
          <a:solidFill>
            <a:schemeClr val="bg1"/>
          </a:solidFill>
        </p:spPr>
        <p:txBody>
          <a:bodyPr wrap="square">
            <a:spAutoFit/>
          </a:bodyPr>
          <a:lstStyle/>
          <a:p>
            <a:r>
              <a:rPr lang="en-US" dirty="0">
                <a:solidFill>
                  <a:srgbClr val="4E9072"/>
                </a:solidFill>
                <a:latin typeface="Monaco" pitchFamily="2" charset="77"/>
              </a:rPr>
              <a:t>// make a random number between 0 and 5</a:t>
            </a:r>
          </a:p>
          <a:p>
            <a:r>
              <a:rPr lang="en-US" dirty="0" err="1">
                <a:solidFill>
                  <a:srgbClr val="931A68"/>
                </a:solidFill>
                <a:latin typeface="Monaco" pitchFamily="2" charset="77"/>
              </a:rPr>
              <a:t>int</a:t>
            </a:r>
            <a:r>
              <a:rPr lang="en-US" dirty="0">
                <a:latin typeface="Monaco" pitchFamily="2" charset="77"/>
              </a:rPr>
              <a:t> </a:t>
            </a:r>
            <a:r>
              <a:rPr lang="en-US" dirty="0" err="1">
                <a:solidFill>
                  <a:srgbClr val="7E504F"/>
                </a:solidFill>
                <a:latin typeface="Monaco" pitchFamily="2" charset="77"/>
              </a:rPr>
              <a:t>randNum</a:t>
            </a:r>
            <a:r>
              <a:rPr lang="en-US" dirty="0">
                <a:latin typeface="Monaco" pitchFamily="2" charset="77"/>
              </a:rPr>
              <a:t> = </a:t>
            </a:r>
            <a:r>
              <a:rPr lang="en-US" dirty="0" err="1">
                <a:solidFill>
                  <a:srgbClr val="7E504F"/>
                </a:solidFill>
                <a:latin typeface="Monaco" pitchFamily="2" charset="77"/>
              </a:rPr>
              <a:t>rg</a:t>
            </a:r>
            <a:r>
              <a:rPr lang="en-US" dirty="0" err="1">
                <a:latin typeface="Monaco" pitchFamily="2" charset="77"/>
              </a:rPr>
              <a:t>.nextInt</a:t>
            </a:r>
            <a:r>
              <a:rPr lang="en-US" dirty="0">
                <a:latin typeface="Monaco" pitchFamily="2" charset="77"/>
              </a:rPr>
              <a:t>(6);</a:t>
            </a:r>
            <a:endParaRPr lang="en-US" dirty="0">
              <a:effectLst/>
              <a:latin typeface="Monaco" pitchFamily="2" charset="77"/>
            </a:endParaRPr>
          </a:p>
        </p:txBody>
      </p:sp>
      <p:sp>
        <p:nvSpPr>
          <p:cNvPr id="8" name="Rectangle 7">
            <a:extLst>
              <a:ext uri="{FF2B5EF4-FFF2-40B4-BE49-F238E27FC236}">
                <a16:creationId xmlns:a16="http://schemas.microsoft.com/office/drawing/2014/main" id="{58E7FC18-87D3-FC45-918E-1B6206A4F1EF}"/>
              </a:ext>
            </a:extLst>
          </p:cNvPr>
          <p:cNvSpPr/>
          <p:nvPr/>
        </p:nvSpPr>
        <p:spPr>
          <a:xfrm>
            <a:off x="2807549" y="3750780"/>
            <a:ext cx="5804704" cy="646331"/>
          </a:xfrm>
          <a:prstGeom prst="rect">
            <a:avLst/>
          </a:prstGeom>
          <a:solidFill>
            <a:schemeClr val="bg1"/>
          </a:solidFill>
        </p:spPr>
        <p:txBody>
          <a:bodyPr wrap="square">
            <a:spAutoFit/>
          </a:bodyPr>
          <a:lstStyle/>
          <a:p>
            <a:r>
              <a:rPr lang="en-US" dirty="0">
                <a:solidFill>
                  <a:srgbClr val="4E9072"/>
                </a:solidFill>
                <a:latin typeface="Monaco" pitchFamily="2" charset="77"/>
              </a:rPr>
              <a:t>// now each run will be the same…</a:t>
            </a:r>
          </a:p>
          <a:p>
            <a:r>
              <a:rPr lang="en-US" dirty="0" err="1">
                <a:solidFill>
                  <a:srgbClr val="7E504F"/>
                </a:solidFill>
                <a:latin typeface="Monaco" pitchFamily="2" charset="77"/>
              </a:rPr>
              <a:t>rg</a:t>
            </a:r>
            <a:r>
              <a:rPr lang="en-US" dirty="0" err="1">
                <a:latin typeface="Monaco" pitchFamily="2" charset="77"/>
              </a:rPr>
              <a:t>.setSeed</a:t>
            </a:r>
            <a:r>
              <a:rPr lang="en-US" dirty="0">
                <a:latin typeface="Monaco" pitchFamily="2" charset="77"/>
              </a:rPr>
              <a:t>(0);</a:t>
            </a:r>
            <a:endParaRPr lang="en-US" dirty="0">
              <a:effectLst/>
              <a:latin typeface="Monaco" pitchFamily="2" charset="77"/>
            </a:endParaRPr>
          </a:p>
        </p:txBody>
      </p:sp>
    </p:spTree>
    <p:extLst>
      <p:ext uri="{BB962C8B-B14F-4D97-AF65-F5344CB8AC3E}">
        <p14:creationId xmlns:p14="http://schemas.microsoft.com/office/powerpoint/2010/main" val="248687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6679</TotalTime>
  <Words>1194</Words>
  <Application>Microsoft Macintosh PowerPoint</Application>
  <PresentationFormat>On-screen Show (4:3)</PresentationFormat>
  <Paragraphs>287</Paragraphs>
  <Slides>50</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ＭＳ Ｐゴシック</vt:lpstr>
      <vt:lpstr>Arial</vt:lpstr>
      <vt:lpstr>Calibri</vt:lpstr>
      <vt:lpstr>Century Gothic</vt:lpstr>
      <vt:lpstr>Chalkboard</vt:lpstr>
      <vt:lpstr>Consolas</vt:lpstr>
      <vt:lpstr>Courier</vt:lpstr>
      <vt:lpstr>Mangal</vt:lpstr>
      <vt:lpstr>Menlo</vt:lpstr>
      <vt:lpstr>Monaco</vt:lpstr>
      <vt:lpstr>Times</vt:lpstr>
      <vt:lpstr>Times New Roman</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Chris James Piech</cp:lastModifiedBy>
  <cp:revision>56</cp:revision>
  <cp:lastPrinted>2017-01-27T17:37:51Z</cp:lastPrinted>
  <dcterms:created xsi:type="dcterms:W3CDTF">2016-06-22T10:46:22Z</dcterms:created>
  <dcterms:modified xsi:type="dcterms:W3CDTF">2018-04-23T19:52:06Z</dcterms:modified>
</cp:coreProperties>
</file>